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4" r:id="rId12"/>
    <p:sldId id="336" r:id="rId13"/>
    <p:sldId id="337" r:id="rId14"/>
    <p:sldId id="338" r:id="rId15"/>
    <p:sldId id="265" r:id="rId16"/>
    <p:sldId id="276" r:id="rId17"/>
    <p:sldId id="303" r:id="rId18"/>
    <p:sldId id="339" r:id="rId19"/>
    <p:sldId id="277" r:id="rId20"/>
    <p:sldId id="284" r:id="rId21"/>
    <p:sldId id="273" r:id="rId22"/>
    <p:sldId id="340" r:id="rId23"/>
    <p:sldId id="341" r:id="rId24"/>
    <p:sldId id="342" r:id="rId25"/>
    <p:sldId id="343" r:id="rId26"/>
    <p:sldId id="278" r:id="rId27"/>
    <p:sldId id="280" r:id="rId28"/>
    <p:sldId id="281" r:id="rId29"/>
    <p:sldId id="282" r:id="rId30"/>
    <p:sldId id="283" r:id="rId31"/>
    <p:sldId id="344" r:id="rId32"/>
    <p:sldId id="285" r:id="rId33"/>
    <p:sldId id="286" r:id="rId34"/>
    <p:sldId id="287" r:id="rId35"/>
    <p:sldId id="345" r:id="rId36"/>
    <p:sldId id="346" r:id="rId37"/>
    <p:sldId id="294" r:id="rId38"/>
    <p:sldId id="291" r:id="rId39"/>
    <p:sldId id="292" r:id="rId40"/>
    <p:sldId id="293" r:id="rId41"/>
    <p:sldId id="321" r:id="rId42"/>
    <p:sldId id="295" r:id="rId43"/>
    <p:sldId id="296" r:id="rId44"/>
    <p:sldId id="297" r:id="rId45"/>
    <p:sldId id="288" r:id="rId46"/>
    <p:sldId id="299" r:id="rId47"/>
    <p:sldId id="300" r:id="rId48"/>
    <p:sldId id="301" r:id="rId49"/>
    <p:sldId id="302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62496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SYED OWAIS UMAIR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24.03.2024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968" y="640289"/>
            <a:ext cx="3612998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7300" y="1341942"/>
            <a:ext cx="6778722" cy="3577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1600" spc="39" dirty="0">
                <a:latin typeface="Abadi" panose="020B0604020104020204" pitchFamily="34" charset="0"/>
                <a:cs typeface="Microsoft Sans Serif"/>
              </a:rPr>
              <a:t>In </a:t>
            </a:r>
            <a:r>
              <a:rPr sz="1600" spc="82" dirty="0" err="1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65" dirty="0" err="1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data </a:t>
            </a:r>
            <a:r>
              <a:rPr lang="en-US" sz="1600" spc="60" dirty="0">
                <a:latin typeface="Abadi" panose="020B0604020104020204" pitchFamily="34" charset="0"/>
                <a:cs typeface="Microsoft Sans Serif"/>
              </a:rPr>
              <a:t>set,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there </a:t>
            </a:r>
            <a:r>
              <a:rPr lang="en-US" sz="1600" spc="30" dirty="0">
                <a:latin typeface="Abadi" panose="020B0604020104020204" pitchFamily="34" charset="0"/>
                <a:cs typeface="Microsoft Sans Serif"/>
              </a:rPr>
              <a:t>are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several </a:t>
            </a:r>
            <a:r>
              <a:rPr lang="en-US" sz="1600" spc="130" dirty="0">
                <a:latin typeface="Abadi" panose="020B0604020104020204" pitchFamily="34" charset="0"/>
                <a:cs typeface="Microsoft Sans Serif"/>
              </a:rPr>
              <a:t>different </a:t>
            </a:r>
            <a:r>
              <a:rPr lang="en-US" sz="1600" spc="25" dirty="0">
                <a:latin typeface="Abadi" panose="020B0604020104020204" pitchFamily="34" charset="0"/>
                <a:cs typeface="Microsoft Sans Serif"/>
              </a:rPr>
              <a:t>cases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where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1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booster </a:t>
            </a:r>
            <a:r>
              <a:rPr lang="en-US" sz="1600" spc="175" dirty="0">
                <a:latin typeface="Abadi" panose="020B0604020104020204" pitchFamily="34" charset="0"/>
                <a:cs typeface="Microsoft Sans Serif"/>
              </a:rPr>
              <a:t>did </a:t>
            </a:r>
            <a:r>
              <a:rPr lang="en-US" sz="1600" spc="170" dirty="0">
                <a:latin typeface="Abadi" panose="020B0604020104020204" pitchFamily="34" charset="0"/>
                <a:cs typeface="Microsoft Sans Serif"/>
              </a:rPr>
              <a:t>not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land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successfully.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Sometimes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landing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 </a:t>
            </a:r>
            <a:r>
              <a:rPr lang="en-US" sz="1600" spc="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attempted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but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failed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due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an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accident;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for </a:t>
            </a:r>
            <a:r>
              <a:rPr lang="en-US" sz="1600" spc="80" dirty="0">
                <a:latin typeface="Abadi" panose="020B0604020104020204" pitchFamily="34" charset="0"/>
                <a:cs typeface="Microsoft Sans Serif"/>
              </a:rPr>
              <a:t>example, 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True 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Ocean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successfully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 </a:t>
            </a:r>
            <a:r>
              <a:rPr lang="en-US" sz="1600" spc="-7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speci</a:t>
            </a:r>
            <a:r>
              <a:rPr lang="en-US" sz="1600" spc="100" dirty="0"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ic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region </a:t>
            </a:r>
            <a:r>
              <a:rPr lang="en-US" sz="1600" spc="175" dirty="0"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ocean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while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False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Ocean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 </a:t>
            </a:r>
            <a:r>
              <a:rPr lang="en-US" sz="16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unsuccessfully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speci</a:t>
            </a:r>
            <a:r>
              <a:rPr lang="en-US" sz="1600" spc="100" dirty="0"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ic </a:t>
            </a:r>
            <a:r>
              <a:rPr lang="en-US" sz="1600" spc="-7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region </a:t>
            </a:r>
            <a:r>
              <a:rPr lang="en-US" sz="1600" spc="175" dirty="0"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ocean. 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True </a:t>
            </a:r>
            <a:r>
              <a:rPr lang="en-US" sz="1600" spc="-160" dirty="0">
                <a:latin typeface="Abadi" panose="020B0604020104020204" pitchFamily="34" charset="0"/>
                <a:cs typeface="Microsoft Sans Serif"/>
              </a:rPr>
              <a:t>RTLS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 </a:t>
            </a:r>
            <a:r>
              <a:rPr lang="en-US" sz="1600" spc="1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successfully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ground </a:t>
            </a:r>
            <a:r>
              <a:rPr lang="en-US" sz="1600" spc="130" dirty="0">
                <a:latin typeface="Abadi" panose="020B0604020104020204" pitchFamily="34" charset="0"/>
                <a:cs typeface="Microsoft Sans Serif"/>
              </a:rPr>
              <a:t>pad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False </a:t>
            </a:r>
            <a:r>
              <a:rPr lang="en-US" sz="1600" spc="-160" dirty="0">
                <a:latin typeface="Abadi" panose="020B0604020104020204" pitchFamily="34" charset="0"/>
                <a:cs typeface="Microsoft Sans Serif"/>
              </a:rPr>
              <a:t>RTLS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 </a:t>
            </a:r>
            <a:r>
              <a:rPr lang="en-US" sz="16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unsuccessfully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 </a:t>
            </a:r>
            <a:r>
              <a:rPr lang="en-US" sz="1600" spc="190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ground </a:t>
            </a:r>
            <a:r>
              <a:rPr lang="en-US" sz="1600" spc="-7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" dirty="0" err="1">
                <a:latin typeface="Abadi" panose="020B0604020104020204" pitchFamily="34" charset="0"/>
                <a:cs typeface="Microsoft Sans Serif"/>
              </a:rPr>
              <a:t>pad.True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80" dirty="0">
                <a:latin typeface="Abadi" panose="020B0604020104020204" pitchFamily="34" charset="0"/>
                <a:cs typeface="Microsoft Sans Serif"/>
              </a:rPr>
              <a:t>ASDS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successfully </a:t>
            </a:r>
            <a:r>
              <a:rPr lang="en-US" sz="1600" spc="-7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 </a:t>
            </a:r>
            <a:r>
              <a:rPr lang="en-US" sz="1600" spc="140" dirty="0">
                <a:latin typeface="Abadi" panose="020B0604020104020204" pitchFamily="34" charset="0"/>
                <a:cs typeface="Microsoft Sans Serif"/>
              </a:rPr>
              <a:t>on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drone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ship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False </a:t>
            </a:r>
            <a:r>
              <a:rPr lang="en-US" sz="1600" spc="-80" dirty="0">
                <a:latin typeface="Abadi" panose="020B0604020104020204" pitchFamily="34" charset="0"/>
                <a:cs typeface="Microsoft Sans Serif"/>
              </a:rPr>
              <a:t>ASDS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means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mission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65" dirty="0">
                <a:latin typeface="Abadi" panose="020B0604020104020204" pitchFamily="34" charset="0"/>
                <a:cs typeface="Microsoft Sans Serif"/>
              </a:rPr>
              <a:t>outcome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5" dirty="0">
                <a:latin typeface="Abadi" panose="020B0604020104020204" pitchFamily="34" charset="0"/>
                <a:cs typeface="Microsoft Sans Serif"/>
              </a:rPr>
              <a:t>was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unsuccessfully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landed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drone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ship.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2971" y="141095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7972878" y="1459442"/>
            <a:ext cx="3104006" cy="497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79055" marR="3081" indent="-171739">
              <a:lnSpc>
                <a:spcPct val="112200"/>
              </a:lnSpc>
              <a:spcBef>
                <a:spcPts val="58"/>
              </a:spcBef>
            </a:pPr>
            <a:r>
              <a:rPr sz="1486" spc="67" dirty="0">
                <a:latin typeface="Microsoft Sans Serif"/>
                <a:cs typeface="Microsoft Sans Serif"/>
              </a:rPr>
              <a:t>Perform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82" dirty="0">
                <a:latin typeface="Microsoft Sans Serif"/>
                <a:cs typeface="Microsoft Sans Serif"/>
              </a:rPr>
              <a:t>exploratory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36" dirty="0">
                <a:latin typeface="Microsoft Sans Serif"/>
                <a:cs typeface="Microsoft Sans Serif"/>
              </a:rPr>
              <a:t>Data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45" dirty="0">
                <a:latin typeface="Microsoft Sans Serif"/>
                <a:cs typeface="Microsoft Sans Serif"/>
              </a:rPr>
              <a:t>Analysis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5" dirty="0">
                <a:latin typeface="Microsoft Sans Serif"/>
                <a:cs typeface="Microsoft Sans Serif"/>
              </a:rPr>
              <a:t>determine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55" dirty="0">
                <a:latin typeface="Microsoft Sans Serif"/>
                <a:cs typeface="Microsoft Sans Serif"/>
              </a:rPr>
              <a:t>Training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39" dirty="0">
                <a:latin typeface="Microsoft Sans Serif"/>
                <a:cs typeface="Microsoft Sans Serif"/>
              </a:rPr>
              <a:t>Labels</a:t>
            </a:r>
            <a:endParaRPr sz="1486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2902" y="2410260"/>
            <a:ext cx="4063971" cy="634971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7492971" y="313269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7492971" y="3855123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7796392" y="2458752"/>
            <a:ext cx="3457110" cy="19583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99463" marR="194842" algn="ctr">
              <a:lnSpc>
                <a:spcPct val="112200"/>
              </a:lnSpc>
              <a:spcBef>
                <a:spcPts val="58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launches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on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each</a:t>
            </a:r>
            <a:r>
              <a:rPr sz="1486" spc="-39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site</a:t>
            </a:r>
            <a:endParaRPr sz="1486" dirty="0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2200"/>
              </a:lnSpc>
              <a:spcBef>
                <a:spcPts val="1686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occurrence </a:t>
            </a:r>
            <a:r>
              <a:rPr sz="1486" spc="-388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each</a:t>
            </a:r>
            <a:r>
              <a:rPr sz="1486" spc="-39" dirty="0">
                <a:latin typeface="Microsoft Sans Serif"/>
                <a:cs typeface="Microsoft Sans Serif"/>
              </a:rPr>
              <a:t> </a:t>
            </a:r>
            <a:r>
              <a:rPr sz="1486" spc="103" dirty="0">
                <a:latin typeface="Microsoft Sans Serif"/>
                <a:cs typeface="Microsoft Sans Serif"/>
              </a:rPr>
              <a:t>orbit</a:t>
            </a:r>
            <a:endParaRPr sz="1486" dirty="0">
              <a:latin typeface="Microsoft Sans Serif"/>
              <a:cs typeface="Microsoft Sans Serif"/>
            </a:endParaRPr>
          </a:p>
          <a:p>
            <a:pPr marL="192147" marR="3081" indent="-184831">
              <a:lnSpc>
                <a:spcPct val="112200"/>
              </a:lnSpc>
              <a:spcBef>
                <a:spcPts val="1689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occurrence </a:t>
            </a:r>
            <a:r>
              <a:rPr sz="1486" spc="-388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mission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100" dirty="0">
                <a:latin typeface="Microsoft Sans Serif"/>
                <a:cs typeface="Microsoft Sans Serif"/>
              </a:rPr>
              <a:t>outcome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per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103" dirty="0">
                <a:latin typeface="Microsoft Sans Serif"/>
                <a:cs typeface="Microsoft Sans Serif"/>
              </a:rPr>
              <a:t>orbit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type</a:t>
            </a:r>
            <a:endParaRPr sz="1486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2971" y="4577555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492971" y="5299987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8099837" y="4626047"/>
            <a:ext cx="2849863" cy="12281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algn="ctr">
              <a:lnSpc>
                <a:spcPct val="112200"/>
              </a:lnSpc>
              <a:spcBef>
                <a:spcPts val="58"/>
              </a:spcBef>
            </a:pPr>
            <a:r>
              <a:rPr sz="1486" spc="58" dirty="0">
                <a:latin typeface="Microsoft Sans Serif"/>
                <a:cs typeface="Microsoft Sans Serif"/>
              </a:rPr>
              <a:t>Create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6" dirty="0">
                <a:latin typeface="Microsoft Sans Serif"/>
                <a:cs typeface="Microsoft Sans Serif"/>
              </a:rPr>
              <a:t>a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79" dirty="0">
                <a:latin typeface="Microsoft Sans Serif"/>
                <a:cs typeface="Microsoft Sans Serif"/>
              </a:rPr>
              <a:t>landing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100" dirty="0">
                <a:latin typeface="Microsoft Sans Serif"/>
                <a:cs typeface="Microsoft Sans Serif"/>
              </a:rPr>
              <a:t>outcome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label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from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Outcome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column</a:t>
            </a:r>
            <a:endParaRPr sz="1486">
              <a:latin typeface="Microsoft Sans Serif"/>
              <a:cs typeface="Microsoft Sans Serif"/>
            </a:endParaRPr>
          </a:p>
          <a:p>
            <a:pPr marL="584527" marR="579906" algn="ctr">
              <a:lnSpc>
                <a:spcPct val="112200"/>
              </a:lnSpc>
              <a:spcBef>
                <a:spcPts val="1686"/>
              </a:spcBef>
            </a:pPr>
            <a:r>
              <a:rPr sz="1486" spc="79" dirty="0">
                <a:latin typeface="Microsoft Sans Serif"/>
                <a:cs typeface="Microsoft Sans Serif"/>
              </a:rPr>
              <a:t>Exporting</a:t>
            </a:r>
            <a:r>
              <a:rPr sz="1486" spc="-61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58" dirty="0">
                <a:latin typeface="Microsoft Sans Serif"/>
                <a:cs typeface="Microsoft Sans Serif"/>
              </a:rPr>
              <a:t> </a:t>
            </a:r>
            <a:r>
              <a:rPr sz="1486" spc="67" dirty="0">
                <a:latin typeface="Microsoft Sans Serif"/>
                <a:cs typeface="Microsoft Sans Serif"/>
              </a:rPr>
              <a:t>data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115" dirty="0">
                <a:latin typeface="Microsoft Sans Serif"/>
                <a:cs typeface="Microsoft Sans Serif"/>
              </a:rPr>
              <a:t>to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-3" dirty="0">
                <a:latin typeface="Microsoft Sans Serif"/>
                <a:cs typeface="Microsoft Sans Serif"/>
              </a:rPr>
              <a:t>CSV</a:t>
            </a:r>
            <a:endParaRPr sz="1486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32260" y="2062834"/>
            <a:ext cx="385065" cy="324994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7958" y="640289"/>
            <a:ext cx="6421152" cy="4112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3676" y="1871752"/>
            <a:ext cx="10521504" cy="423701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66445" marR="17145" algn="just">
              <a:lnSpc>
                <a:spcPct val="110700"/>
              </a:lnSpc>
              <a:spcBef>
                <a:spcPts val="100"/>
              </a:spcBef>
            </a:pP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Flight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Microsoft Sans Serif"/>
              </a:rPr>
              <a:t>Mass,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Flight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0" dirty="0">
                <a:latin typeface="Abadi" panose="020B0604020104020204" pitchFamily="34" charset="0"/>
                <a:cs typeface="Microsoft Sans Serif"/>
              </a:rPr>
              <a:t>Site,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30" dirty="0">
                <a:latin typeface="Abadi" panose="020B0604020104020204" pitchFamily="34" charset="0"/>
                <a:cs typeface="Microsoft Sans Serif"/>
              </a:rPr>
              <a:t>Mass </a:t>
            </a:r>
            <a:r>
              <a:rPr lang="en-US" sz="1600" spc="-9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 </a:t>
            </a:r>
            <a:r>
              <a:rPr lang="en-US" sz="1600" spc="50" dirty="0">
                <a:latin typeface="Abadi" panose="020B0604020104020204" pitchFamily="34" charset="0"/>
                <a:cs typeface="Microsoft Sans Serif"/>
              </a:rPr>
              <a:t>Site,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Orbit 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Type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lang="en-US" sz="1600" spc="55" dirty="0">
                <a:latin typeface="Abadi" panose="020B0604020104020204" pitchFamily="34" charset="0"/>
                <a:cs typeface="Microsoft Sans Serif"/>
              </a:rPr>
              <a:t>Success </a:t>
            </a:r>
            <a:r>
              <a:rPr lang="en-US" sz="1600" spc="-20" dirty="0">
                <a:latin typeface="Abadi" panose="020B0604020104020204" pitchFamily="34" charset="0"/>
                <a:cs typeface="Microsoft Sans Serif"/>
              </a:rPr>
              <a:t>Rate,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Flight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Number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Orbit 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Type, 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30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Abadi" panose="020B0604020104020204" pitchFamily="34" charset="0"/>
                <a:cs typeface="Microsoft Sans Serif"/>
              </a:rPr>
              <a:t>vs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Orbit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Type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20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25" dirty="0">
                <a:latin typeface="Abadi" panose="020B0604020104020204" pitchFamily="34" charset="0"/>
                <a:cs typeface="Microsoft Sans Serif"/>
              </a:rPr>
              <a:t>Yearly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Trend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Scatter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plots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relationship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0" dirty="0">
                <a:latin typeface="Abadi" panose="020B0604020104020204" pitchFamily="34" charset="0"/>
                <a:cs typeface="Microsoft Sans Serif"/>
              </a:rPr>
              <a:t>variables.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If</a:t>
            </a:r>
            <a:r>
              <a:rPr lang="en-US" sz="16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6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relationship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exists, </a:t>
            </a:r>
            <a:r>
              <a:rPr lang="en-US" sz="1600" spc="-9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they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could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be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used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0" dirty="0">
                <a:latin typeface="Abadi" panose="020B0604020104020204" pitchFamily="34" charset="0"/>
                <a:cs typeface="Microsoft Sans Serif"/>
              </a:rPr>
              <a:t>machine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learning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0" dirty="0">
                <a:latin typeface="Abadi" panose="020B0604020104020204" pitchFamily="34" charset="0"/>
                <a:cs typeface="Microsoft Sans Serif"/>
              </a:rPr>
              <a:t>model.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lang="en-US" sz="1600" spc="-25" dirty="0">
                <a:latin typeface="Abadi" panose="020B0604020104020204" pitchFamily="34" charset="0"/>
                <a:cs typeface="Microsoft Sans Serif"/>
              </a:rPr>
              <a:t>Bar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charts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comparisons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60" dirty="0">
                <a:latin typeface="Abadi" panose="020B0604020104020204" pitchFamily="34" charset="0"/>
                <a:cs typeface="Microsoft Sans Serif"/>
              </a:rPr>
              <a:t>among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discrete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categories.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goal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25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-9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relationship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between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speci</a:t>
            </a:r>
            <a:r>
              <a:rPr lang="en-US" sz="1600" spc="114" dirty="0"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ic categories </a:t>
            </a:r>
            <a:r>
              <a:rPr lang="en-US" sz="1600" spc="160" dirty="0">
                <a:latin typeface="Abadi" panose="020B0604020104020204" pitchFamily="34" charset="0"/>
                <a:cs typeface="Microsoft Sans Serif"/>
              </a:rPr>
              <a:t>being compared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and </a:t>
            </a:r>
            <a:r>
              <a:rPr lang="en-US" sz="1600" spc="-60" dirty="0"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measured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0" dirty="0">
                <a:latin typeface="Abadi" panose="020B0604020104020204" pitchFamily="34" charset="0"/>
                <a:cs typeface="Microsoft Sans Serif"/>
              </a:rPr>
              <a:t>value.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lang="en-US" sz="1600" spc="50" dirty="0">
                <a:latin typeface="Abadi" panose="020B0604020104020204" pitchFamily="34" charset="0"/>
                <a:cs typeface="Microsoft Sans Serif"/>
              </a:rPr>
              <a:t>Line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charts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trends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5" dirty="0"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over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70" dirty="0">
                <a:latin typeface="Abadi" panose="020B0604020104020204" pitchFamily="34" charset="0"/>
                <a:cs typeface="Microsoft Sans Serif"/>
              </a:rPr>
              <a:t>time</a:t>
            </a:r>
            <a:r>
              <a:rPr lang="en-US" sz="16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0" dirty="0">
                <a:latin typeface="Abadi" panose="020B0604020104020204" pitchFamily="34" charset="0"/>
                <a:cs typeface="Microsoft Sans Serif"/>
              </a:rPr>
              <a:t>(time</a:t>
            </a:r>
            <a:r>
              <a:rPr lang="en-US"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" dirty="0">
                <a:latin typeface="Abadi" panose="020B0604020104020204" pitchFamily="34" charset="0"/>
                <a:cs typeface="Microsoft Sans Serif"/>
              </a:rPr>
              <a:t>series).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464772" marR="10397">
              <a:lnSpc>
                <a:spcPct val="110700"/>
              </a:lnSpc>
              <a:spcBef>
                <a:spcPts val="61"/>
              </a:spcBef>
            </a:pPr>
            <a:r>
              <a:rPr sz="1600" spc="64" dirty="0">
                <a:latin typeface="Abadi" panose="020B0604020104020204" pitchFamily="34" charset="0"/>
                <a:cs typeface="Microsoft Sans Serif"/>
              </a:rPr>
              <a:t>Flight</a:t>
            </a:r>
            <a:r>
              <a:rPr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88" dirty="0">
                <a:latin typeface="Abadi" panose="020B0604020104020204" pitchFamily="34" charset="0"/>
                <a:cs typeface="Microsoft Sans Serif"/>
              </a:rPr>
              <a:t>Number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12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15" dirty="0">
                <a:latin typeface="Abadi" panose="020B0604020104020204" pitchFamily="34" charset="0"/>
                <a:cs typeface="Microsoft Sans Serif"/>
              </a:rPr>
              <a:t>Mass,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64" dirty="0">
                <a:latin typeface="Abadi" panose="020B0604020104020204" pitchFamily="34" charset="0"/>
                <a:cs typeface="Microsoft Sans Serif"/>
              </a:rPr>
              <a:t>Flight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88" dirty="0">
                <a:latin typeface="Abadi" panose="020B0604020104020204" pitchFamily="34" charset="0"/>
                <a:cs typeface="Microsoft Sans Serif"/>
              </a:rPr>
              <a:t>Number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12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55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sz="16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30" dirty="0">
                <a:latin typeface="Abadi" panose="020B0604020104020204" pitchFamily="34" charset="0"/>
                <a:cs typeface="Microsoft Sans Serif"/>
              </a:rPr>
              <a:t>Site,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1600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18" dirty="0">
                <a:latin typeface="Abadi" panose="020B0604020104020204" pitchFamily="34" charset="0"/>
                <a:cs typeface="Microsoft Sans Serif"/>
              </a:rPr>
              <a:t>Mass </a:t>
            </a:r>
            <a:r>
              <a:rPr sz="1600" spc="-5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12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sz="1600" spc="55" dirty="0">
                <a:latin typeface="Abadi" panose="020B0604020104020204" pitchFamily="34" charset="0"/>
                <a:cs typeface="Microsoft Sans Serif"/>
              </a:rPr>
              <a:t>Launch </a:t>
            </a:r>
            <a:r>
              <a:rPr sz="1600" spc="30" dirty="0">
                <a:latin typeface="Abadi" panose="020B0604020104020204" pitchFamily="34" charset="0"/>
                <a:cs typeface="Microsoft Sans Serif"/>
              </a:rPr>
              <a:t>Site, </a:t>
            </a:r>
            <a:r>
              <a:rPr sz="1600" spc="109" dirty="0">
                <a:latin typeface="Abadi" panose="020B0604020104020204" pitchFamily="34" charset="0"/>
                <a:cs typeface="Microsoft Sans Serif"/>
              </a:rPr>
              <a:t>Orbit </a:t>
            </a:r>
            <a:r>
              <a:rPr sz="1600" spc="-6" dirty="0">
                <a:latin typeface="Abadi" panose="020B0604020104020204" pitchFamily="34" charset="0"/>
                <a:cs typeface="Microsoft Sans Serif"/>
              </a:rPr>
              <a:t>Type </a:t>
            </a:r>
            <a:r>
              <a:rPr sz="1600" spc="12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sz="1600" spc="33" dirty="0">
                <a:latin typeface="Abadi" panose="020B0604020104020204" pitchFamily="34" charset="0"/>
                <a:cs typeface="Microsoft Sans Serif"/>
              </a:rPr>
              <a:t>Success </a:t>
            </a:r>
            <a:r>
              <a:rPr sz="1600" spc="-12" dirty="0">
                <a:latin typeface="Abadi" panose="020B0604020104020204" pitchFamily="34" charset="0"/>
                <a:cs typeface="Microsoft Sans Serif"/>
              </a:rPr>
              <a:t>Rate, </a:t>
            </a:r>
            <a:r>
              <a:rPr sz="1600" spc="64" dirty="0">
                <a:latin typeface="Abadi" panose="020B0604020104020204" pitchFamily="34" charset="0"/>
                <a:cs typeface="Microsoft Sans Serif"/>
              </a:rPr>
              <a:t>Flight </a:t>
            </a:r>
            <a:r>
              <a:rPr sz="1600" spc="88" dirty="0">
                <a:latin typeface="Abadi" panose="020B0604020104020204" pitchFamily="34" charset="0"/>
                <a:cs typeface="Microsoft Sans Serif"/>
              </a:rPr>
              <a:t>Number </a:t>
            </a:r>
            <a:r>
              <a:rPr sz="1600" spc="12" dirty="0">
                <a:latin typeface="Abadi" panose="020B0604020104020204" pitchFamily="34" charset="0"/>
                <a:cs typeface="Microsoft Sans Serif"/>
              </a:rPr>
              <a:t>vs. </a:t>
            </a:r>
            <a:r>
              <a:rPr sz="1600" spc="109" dirty="0">
                <a:latin typeface="Abadi" panose="020B0604020104020204" pitchFamily="34" charset="0"/>
                <a:cs typeface="Microsoft Sans Serif"/>
              </a:rPr>
              <a:t>Orbit </a:t>
            </a:r>
            <a:r>
              <a:rPr sz="1600" spc="-6" dirty="0">
                <a:latin typeface="Abadi" panose="020B0604020104020204" pitchFamily="34" charset="0"/>
                <a:cs typeface="Microsoft Sans Serif"/>
              </a:rPr>
              <a:t>Type, 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1600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18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15" dirty="0">
                <a:latin typeface="Abadi" panose="020B0604020104020204" pitchFamily="34" charset="0"/>
                <a:cs typeface="Microsoft Sans Serif"/>
              </a:rPr>
              <a:t>vs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109" dirty="0">
                <a:latin typeface="Abadi" panose="020B0604020104020204" pitchFamily="34" charset="0"/>
                <a:cs typeface="Microsoft Sans Serif"/>
              </a:rPr>
              <a:t>Orbit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6" dirty="0">
                <a:latin typeface="Abadi" panose="020B0604020104020204" pitchFamily="34" charset="0"/>
                <a:cs typeface="Microsoft Sans Serif"/>
              </a:rPr>
              <a:t>Type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69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33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12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-15" dirty="0">
                <a:latin typeface="Abadi" panose="020B0604020104020204" pitchFamily="34" charset="0"/>
                <a:cs typeface="Microsoft Sans Serif"/>
              </a:rPr>
              <a:t>Yearly</a:t>
            </a:r>
            <a:r>
              <a:rPr sz="1600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600" spc="27" dirty="0">
                <a:latin typeface="Abadi" panose="020B0604020104020204" pitchFamily="34" charset="0"/>
                <a:cs typeface="Microsoft Sans Serif"/>
              </a:rPr>
              <a:t>Trend</a:t>
            </a:r>
            <a:endParaRPr sz="1600" dirty="0">
              <a:latin typeface="Abadi" panose="020B0604020104020204" pitchFamily="34" charset="0"/>
              <a:cs typeface="Microsoft Sans Serif"/>
            </a:endParaRPr>
          </a:p>
          <a:p>
            <a:pPr>
              <a:spcBef>
                <a:spcPts val="18"/>
              </a:spcBef>
            </a:pPr>
            <a:endParaRPr sz="1600" dirty="0">
              <a:latin typeface="Abadi" panose="020B0604020104020204" pitchFamily="34" charset="0"/>
              <a:cs typeface="Microsoft Sans Serif"/>
            </a:endParaRPr>
          </a:p>
          <a:p>
            <a:pPr>
              <a:spcBef>
                <a:spcPts val="24"/>
              </a:spcBef>
            </a:pPr>
            <a:endParaRPr sz="1600" dirty="0">
              <a:latin typeface="Abadi" panose="020B0604020104020204" pitchFamily="34" charset="0"/>
              <a:cs typeface="Microsoft Sans Serif"/>
            </a:endParaRPr>
          </a:p>
          <a:p>
            <a:pPr marL="83174" algn="ctr">
              <a:spcBef>
                <a:spcPts val="3"/>
              </a:spcBef>
            </a:pPr>
            <a:endParaRPr sz="1600" dirty="0">
              <a:latin typeface="Abadi" panose="020B06040201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677"/>
            <a:ext cx="9745589" cy="50015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lang="en-US" sz="1400" spc="120" dirty="0">
                <a:latin typeface="Abadi" panose="020B0604020104020204" pitchFamily="34" charset="0"/>
                <a:cs typeface="Microsoft Sans Serif"/>
              </a:rPr>
              <a:t>Performed</a:t>
            </a:r>
            <a:r>
              <a:rPr lang="en-US" sz="1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SQL</a:t>
            </a:r>
            <a:r>
              <a:rPr lang="en-US" sz="1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queries: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Displaying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names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4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0" dirty="0">
                <a:latin typeface="Abadi" panose="020B0604020104020204" pitchFamily="34" charset="0"/>
                <a:cs typeface="Microsoft Sans Serif"/>
              </a:rPr>
              <a:t>unique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5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space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0" dirty="0">
                <a:latin typeface="Abadi" panose="020B0604020104020204" pitchFamily="34" charset="0"/>
                <a:cs typeface="Microsoft Sans Serif"/>
              </a:rPr>
              <a:t>mission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Displaying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0" dirty="0">
                <a:latin typeface="Abadi" panose="020B0604020104020204" pitchFamily="34" charset="0"/>
                <a:cs typeface="Microsoft Sans Serif"/>
              </a:rPr>
              <a:t>5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records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where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5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begin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3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string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45" dirty="0">
                <a:latin typeface="Abadi" panose="020B0604020104020204" pitchFamily="34" charset="0"/>
                <a:cs typeface="Microsoft Sans Serif"/>
              </a:rPr>
              <a:t>‘CCA'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Displaying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total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carried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by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boosters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launched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by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50" dirty="0">
                <a:latin typeface="Abadi" panose="020B0604020104020204" pitchFamily="34" charset="0"/>
                <a:cs typeface="Microsoft Sans Serif"/>
              </a:rPr>
              <a:t>NASA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85" dirty="0">
                <a:latin typeface="Abadi" panose="020B0604020104020204" pitchFamily="34" charset="0"/>
                <a:cs typeface="Microsoft Sans Serif"/>
              </a:rPr>
              <a:t>(CRS)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Displaying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0" dirty="0">
                <a:latin typeface="Abadi" panose="020B0604020104020204" pitchFamily="34" charset="0"/>
                <a:cs typeface="Microsoft Sans Serif"/>
              </a:rPr>
              <a:t>average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carried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by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5" dirty="0">
                <a:latin typeface="Abadi" panose="020B0604020104020204" pitchFamily="34" charset="0"/>
                <a:cs typeface="Microsoft Sans Serif"/>
              </a:rPr>
              <a:t>version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F9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229" dirty="0">
                <a:latin typeface="Abadi" panose="020B0604020104020204" pitchFamily="34" charset="0"/>
                <a:cs typeface="Microsoft Sans Serif"/>
              </a:rPr>
              <a:t>v1.1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Listing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date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0" dirty="0">
                <a:latin typeface="Abadi" panose="020B0604020104020204" pitchFamily="34" charset="0"/>
                <a:cs typeface="Microsoft Sans Serif"/>
              </a:rPr>
              <a:t>when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5" dirty="0"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1400" spc="55" dirty="0">
                <a:latin typeface="Abadi" panose="020B0604020104020204" pitchFamily="34" charset="0"/>
                <a:cs typeface="Microsoft Sans Serif"/>
              </a:rPr>
              <a:t>irst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0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0" dirty="0">
                <a:latin typeface="Abadi" panose="020B0604020104020204" pitchFamily="34" charset="0"/>
                <a:cs typeface="Microsoft Sans Serif"/>
              </a:rPr>
              <a:t>landing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25" dirty="0">
                <a:latin typeface="Abadi" panose="020B0604020104020204" pitchFamily="34" charset="0"/>
                <a:cs typeface="Microsoft Sans Serif"/>
              </a:rPr>
              <a:t>outcome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14" dirty="0">
                <a:latin typeface="Abadi" panose="020B0604020104020204" pitchFamily="34" charset="0"/>
                <a:cs typeface="Microsoft Sans Serif"/>
              </a:rPr>
              <a:t>ground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0" dirty="0">
                <a:latin typeface="Abadi" panose="020B0604020104020204" pitchFamily="34" charset="0"/>
                <a:cs typeface="Microsoft Sans Serif"/>
              </a:rPr>
              <a:t>pad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5" dirty="0">
                <a:latin typeface="Abadi" panose="020B0604020104020204" pitchFamily="34" charset="0"/>
                <a:cs typeface="Microsoft Sans Serif"/>
              </a:rPr>
              <a:t>was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achieved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Listing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names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4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boosters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20" dirty="0">
                <a:latin typeface="Abadi" panose="020B0604020104020204" pitchFamily="34" charset="0"/>
                <a:cs typeface="Microsoft Sans Serif"/>
              </a:rPr>
              <a:t>which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20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drone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0" dirty="0">
                <a:latin typeface="Abadi" panose="020B0604020104020204" pitchFamily="34" charset="0"/>
                <a:cs typeface="Microsoft Sans Serif"/>
              </a:rPr>
              <a:t>ship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20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greater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than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260" dirty="0">
                <a:latin typeface="Abadi" panose="020B0604020104020204" pitchFamily="34" charset="0"/>
                <a:cs typeface="Microsoft Sans Serif"/>
              </a:rPr>
              <a:t>4000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50" dirty="0">
                <a:latin typeface="Abadi" panose="020B0604020104020204" pitchFamily="34" charset="0"/>
                <a:cs typeface="Microsoft Sans Serif"/>
              </a:rPr>
              <a:t>but </a:t>
            </a:r>
            <a:r>
              <a:rPr lang="en-US" sz="1400" spc="-6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less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than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265" dirty="0">
                <a:latin typeface="Abadi" panose="020B0604020104020204" pitchFamily="34" charset="0"/>
                <a:cs typeface="Microsoft Sans Serif"/>
              </a:rPr>
              <a:t>6000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Listing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total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10" dirty="0"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4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0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5" dirty="0">
                <a:latin typeface="Abadi" panose="020B0604020104020204" pitchFamily="34" charset="0"/>
                <a:cs typeface="Microsoft Sans Serif"/>
              </a:rPr>
              <a:t>failure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0" dirty="0">
                <a:latin typeface="Abadi" panose="020B0604020104020204" pitchFamily="34" charset="0"/>
                <a:cs typeface="Microsoft Sans Serif"/>
              </a:rPr>
              <a:t>mission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outcomes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Listing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names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4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0" dirty="0">
                <a:latin typeface="Abadi" panose="020B0604020104020204" pitchFamily="34" charset="0"/>
                <a:cs typeface="Microsoft Sans Serif"/>
              </a:rPr>
              <a:t>versions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20" dirty="0">
                <a:latin typeface="Abadi" panose="020B0604020104020204" pitchFamily="34" charset="0"/>
                <a:cs typeface="Microsoft Sans Serif"/>
              </a:rPr>
              <a:t>which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20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carried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maximum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mass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65" dirty="0">
                <a:latin typeface="Abadi" panose="020B0604020104020204" pitchFamily="34" charset="0"/>
                <a:cs typeface="Microsoft Sans Serif"/>
              </a:rPr>
              <a:t>Listing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0" dirty="0">
                <a:latin typeface="Abadi" panose="020B0604020104020204" pitchFamily="34" charset="0"/>
                <a:cs typeface="Microsoft Sans Serif"/>
              </a:rPr>
              <a:t>failed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0" dirty="0">
                <a:latin typeface="Abadi" panose="020B0604020104020204" pitchFamily="34" charset="0"/>
                <a:cs typeface="Microsoft Sans Serif"/>
              </a:rPr>
              <a:t>landing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outcomes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drone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ship,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their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0" dirty="0">
                <a:latin typeface="Abadi" panose="020B0604020104020204" pitchFamily="34" charset="0"/>
                <a:cs typeface="Microsoft Sans Serif"/>
              </a:rPr>
              <a:t>versions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5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names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months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 </a:t>
            </a:r>
            <a:r>
              <a:rPr lang="en-US" sz="1400" spc="-6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0" dirty="0">
                <a:latin typeface="Abadi" panose="020B0604020104020204" pitchFamily="34" charset="0"/>
                <a:cs typeface="Microsoft Sans Serif"/>
              </a:rPr>
              <a:t>year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2015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US" sz="1400" spc="25" dirty="0">
                <a:latin typeface="Abadi" panose="020B0604020104020204" pitchFamily="34" charset="0"/>
                <a:cs typeface="Microsoft Sans Serif"/>
              </a:rPr>
              <a:t>Ranking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30" dirty="0">
                <a:latin typeface="Abadi" panose="020B0604020104020204" pitchFamily="34" charset="0"/>
                <a:cs typeface="Microsoft Sans Serif"/>
              </a:rPr>
              <a:t>count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4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0" dirty="0">
                <a:latin typeface="Abadi" panose="020B0604020104020204" pitchFamily="34" charset="0"/>
                <a:cs typeface="Microsoft Sans Serif"/>
              </a:rPr>
              <a:t>landing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outcomes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(such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-50" dirty="0">
                <a:latin typeface="Abadi" panose="020B0604020104020204" pitchFamily="34" charset="0"/>
                <a:cs typeface="Microsoft Sans Serif"/>
              </a:rPr>
              <a:t>as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Failure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(drone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50" dirty="0">
                <a:latin typeface="Abadi" panose="020B0604020104020204" pitchFamily="34" charset="0"/>
                <a:cs typeface="Microsoft Sans Serif"/>
              </a:rPr>
              <a:t>ship)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10" dirty="0">
                <a:latin typeface="Abadi" panose="020B0604020104020204" pitchFamily="34" charset="0"/>
                <a:cs typeface="Microsoft Sans Serif"/>
              </a:rPr>
              <a:t>or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4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(ground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45" dirty="0">
                <a:latin typeface="Abadi" panose="020B0604020104020204" pitchFamily="34" charset="0"/>
                <a:cs typeface="Microsoft Sans Serif"/>
              </a:rPr>
              <a:t>pad))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5" dirty="0">
                <a:latin typeface="Abadi" panose="020B0604020104020204" pitchFamily="34" charset="0"/>
                <a:cs typeface="Microsoft Sans Serif"/>
              </a:rPr>
              <a:t>date </a:t>
            </a:r>
            <a:r>
              <a:rPr lang="en-US" sz="1400" spc="-6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100" dirty="0">
                <a:latin typeface="Abadi" panose="020B0604020104020204" pitchFamily="34" charset="0"/>
                <a:cs typeface="Microsoft Sans Serif"/>
              </a:rPr>
              <a:t>2010-06-04</a:t>
            </a:r>
            <a:r>
              <a:rPr lang="en-US" sz="1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75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35" dirty="0">
                <a:latin typeface="Abadi" panose="020B0604020104020204" pitchFamily="34" charset="0"/>
                <a:cs typeface="Microsoft Sans Serif"/>
              </a:rPr>
              <a:t>2017-03-20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8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descending</a:t>
            </a:r>
            <a:r>
              <a:rPr lang="en-US" sz="1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400" spc="95" dirty="0">
                <a:latin typeface="Abadi" panose="020B0604020104020204" pitchFamily="34" charset="0"/>
                <a:cs typeface="Microsoft Sans Serif"/>
              </a:rPr>
              <a:t>order</a:t>
            </a:r>
            <a:endParaRPr lang="en-US" sz="1400" dirty="0">
              <a:latin typeface="Abadi" panose="020B0604020104020204" pitchFamily="34" charset="0"/>
              <a:cs typeface="Microsoft Sans Serif"/>
            </a:endParaRPr>
          </a:p>
          <a:p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15845"/>
            <a:ext cx="10515600" cy="4810547"/>
          </a:xfrm>
          <a:prstGeom prst="rect">
            <a:avLst/>
          </a:prstGeom>
        </p:spPr>
        <p:txBody>
          <a:bodyPr>
            <a:noAutofit/>
          </a:bodyPr>
          <a:lstStyle/>
          <a:p>
            <a:pPr marL="537845" marR="273050" indent="0">
              <a:lnSpc>
                <a:spcPct val="111400"/>
              </a:lnSpc>
              <a:spcBef>
                <a:spcPts val="90"/>
              </a:spcBef>
              <a:buNone/>
              <a:tabLst>
                <a:tab pos="989965" algn="l"/>
              </a:tabLst>
            </a:pPr>
            <a:r>
              <a:rPr lang="en-US" sz="1800" spc="95" dirty="0"/>
              <a:t>Markers</a:t>
            </a:r>
            <a:r>
              <a:rPr lang="en-US" sz="1800" spc="-110" dirty="0"/>
              <a:t> </a:t>
            </a:r>
            <a:r>
              <a:rPr lang="en-US" sz="1800" spc="225" dirty="0"/>
              <a:t>of</a:t>
            </a:r>
            <a:r>
              <a:rPr lang="en-US" sz="1800" spc="-105" dirty="0"/>
              <a:t> </a:t>
            </a:r>
            <a:r>
              <a:rPr lang="en-US" sz="1800" spc="90" dirty="0"/>
              <a:t>all</a:t>
            </a:r>
            <a:r>
              <a:rPr lang="en-US" sz="1800" spc="-110" dirty="0"/>
              <a:t> </a:t>
            </a:r>
            <a:r>
              <a:rPr lang="en-US" sz="1800" spc="114" dirty="0"/>
              <a:t>Launch</a:t>
            </a:r>
            <a:r>
              <a:rPr lang="en-US" sz="1800" spc="-105" dirty="0"/>
              <a:t> </a:t>
            </a:r>
            <a:r>
              <a:rPr lang="en-US" sz="1800" spc="75" dirty="0"/>
              <a:t>Sites:</a:t>
            </a:r>
            <a:endParaRPr lang="en-US" sz="1700" spc="145" dirty="0">
              <a:latin typeface="Abadi" panose="020B0604020104020204" pitchFamily="34" charset="0"/>
              <a:cs typeface="Microsoft Sans Serif"/>
            </a:endParaRPr>
          </a:p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60" dirty="0">
                <a:latin typeface="Abadi" panose="020B0604020104020204" pitchFamily="34" charset="0"/>
                <a:cs typeface="Microsoft Sans Serif"/>
              </a:rPr>
              <a:t>Marker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7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80" dirty="0">
                <a:latin typeface="Abadi" panose="020B0604020104020204" pitchFamily="34" charset="0"/>
                <a:cs typeface="Microsoft Sans Serif"/>
              </a:rPr>
              <a:t>Circle,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Popup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Label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5" dirty="0">
                <a:latin typeface="Abadi" panose="020B0604020104020204" pitchFamily="34" charset="0"/>
                <a:cs typeface="Microsoft Sans Serif"/>
              </a:rPr>
              <a:t>Text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Label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8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30" dirty="0">
                <a:latin typeface="Abadi" panose="020B0604020104020204" pitchFamily="34" charset="0"/>
                <a:cs typeface="Microsoft Sans Serif"/>
              </a:rPr>
              <a:t>NASA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65" dirty="0">
                <a:latin typeface="Abadi" panose="020B0604020104020204" pitchFamily="34" charset="0"/>
                <a:cs typeface="Microsoft Sans Serif"/>
              </a:rPr>
              <a:t>Johnson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0" dirty="0">
                <a:latin typeface="Abadi" panose="020B0604020104020204" pitchFamily="34" charset="0"/>
                <a:cs typeface="Microsoft Sans Serif"/>
              </a:rPr>
              <a:t>Space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5" dirty="0">
                <a:latin typeface="Abadi" panose="020B0604020104020204" pitchFamily="34" charset="0"/>
                <a:cs typeface="Microsoft Sans Serif"/>
              </a:rPr>
              <a:t>Center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5" dirty="0">
                <a:latin typeface="Abadi" panose="020B0604020104020204" pitchFamily="34" charset="0"/>
                <a:cs typeface="Microsoft Sans Serif"/>
              </a:rPr>
              <a:t>using </a:t>
            </a:r>
            <a:r>
              <a:rPr lang="en-US" sz="1700" spc="-7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its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25" dirty="0">
                <a:latin typeface="Abadi" panose="020B0604020104020204" pitchFamily="34" charset="0"/>
                <a:cs typeface="Microsoft Sans Serif"/>
              </a:rPr>
              <a:t>latitude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longitude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4" dirty="0">
                <a:latin typeface="Abadi" panose="020B0604020104020204" pitchFamily="34" charset="0"/>
                <a:cs typeface="Microsoft Sans Serif"/>
              </a:rPr>
              <a:t>coordinates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40" dirty="0">
                <a:latin typeface="Abadi" panose="020B0604020104020204" pitchFamily="34" charset="0"/>
                <a:cs typeface="Microsoft Sans Serif"/>
              </a:rPr>
              <a:t>as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35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5" dirty="0">
                <a:latin typeface="Abadi" panose="020B0604020104020204" pitchFamily="34" charset="0"/>
                <a:cs typeface="Microsoft Sans Serif"/>
              </a:rPr>
              <a:t>start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4" dirty="0">
                <a:latin typeface="Abadi" panose="020B0604020104020204" pitchFamily="34" charset="0"/>
                <a:cs typeface="Microsoft Sans Serif"/>
              </a:rPr>
              <a:t>location.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5" dirty="0">
                <a:latin typeface="Abadi" panose="020B0604020104020204" pitchFamily="34" charset="0"/>
                <a:cs typeface="Microsoft Sans Serif"/>
              </a:rPr>
              <a:t>Markers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7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80" dirty="0">
                <a:latin typeface="Abadi" panose="020B0604020104020204" pitchFamily="34" charset="0"/>
                <a:cs typeface="Microsoft Sans Serif"/>
              </a:rPr>
              <a:t>Circle,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Popup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Label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5" dirty="0">
                <a:latin typeface="Abadi" panose="020B0604020104020204" pitchFamily="34" charset="0"/>
                <a:cs typeface="Microsoft Sans Serif"/>
              </a:rPr>
              <a:t>Text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Label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8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5" dirty="0">
                <a:latin typeface="Abadi" panose="020B0604020104020204" pitchFamily="34" charset="0"/>
                <a:cs typeface="Microsoft Sans Serif"/>
              </a:rPr>
              <a:t>all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5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5" dirty="0"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25" dirty="0">
                <a:latin typeface="Abadi" panose="020B0604020104020204" pitchFamily="34" charset="0"/>
                <a:cs typeface="Microsoft Sans Serif"/>
              </a:rPr>
              <a:t>their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25" dirty="0">
                <a:latin typeface="Abadi" panose="020B0604020104020204" pitchFamily="34" charset="0"/>
                <a:cs typeface="Microsoft Sans Serif"/>
              </a:rPr>
              <a:t>latitude </a:t>
            </a:r>
            <a:r>
              <a:rPr lang="en-US" sz="1700" spc="-7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 </a:t>
            </a: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longitude </a:t>
            </a:r>
            <a:r>
              <a:rPr lang="en-US" sz="1700" spc="114" dirty="0">
                <a:latin typeface="Abadi" panose="020B0604020104020204" pitchFamily="34" charset="0"/>
                <a:cs typeface="Microsoft Sans Serif"/>
              </a:rPr>
              <a:t>coordinates </a:t>
            </a:r>
            <a:r>
              <a:rPr lang="en-US" sz="1700" spc="195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show </a:t>
            </a:r>
            <a:r>
              <a:rPr lang="en-US" sz="1700" spc="125" dirty="0">
                <a:latin typeface="Abadi" panose="020B0604020104020204" pitchFamily="34" charset="0"/>
                <a:cs typeface="Microsoft Sans Serif"/>
              </a:rPr>
              <a:t>their </a:t>
            </a:r>
            <a:r>
              <a:rPr lang="en-US" sz="1700" spc="120" dirty="0">
                <a:latin typeface="Abadi" panose="020B0604020104020204" pitchFamily="34" charset="0"/>
                <a:cs typeface="Microsoft Sans Serif"/>
              </a:rPr>
              <a:t>geographical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locations and </a:t>
            </a:r>
            <a:r>
              <a:rPr lang="en-US" sz="1700" spc="135" dirty="0">
                <a:latin typeface="Abadi" panose="020B0604020104020204" pitchFamily="34" charset="0"/>
                <a:cs typeface="Microsoft Sans Serif"/>
              </a:rPr>
              <a:t>proximity </a:t>
            </a:r>
            <a:r>
              <a:rPr lang="en-US" sz="1700" spc="195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700" spc="80" dirty="0">
                <a:latin typeface="Abadi" panose="020B0604020104020204" pitchFamily="34" charset="0"/>
                <a:cs typeface="Microsoft Sans Serif"/>
              </a:rPr>
              <a:t>Equator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 </a:t>
            </a:r>
            <a:r>
              <a:rPr lang="en-US" sz="1700" spc="-7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0" dirty="0">
                <a:latin typeface="Abadi" panose="020B0604020104020204" pitchFamily="34" charset="0"/>
                <a:cs typeface="Microsoft Sans Serif"/>
              </a:rPr>
              <a:t>coasts.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lang="en-US" sz="1700" spc="150" dirty="0" err="1">
                <a:latin typeface="Abadi" panose="020B0604020104020204" pitchFamily="34" charset="0"/>
                <a:cs typeface="Microsoft Sans Serif"/>
              </a:rPr>
              <a:t>Coloured</a:t>
            </a:r>
            <a:r>
              <a:rPr lang="en-US" sz="17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5" dirty="0">
                <a:latin typeface="Abadi" panose="020B0604020104020204" pitchFamily="34" charset="0"/>
                <a:cs typeface="Microsoft Sans Serif"/>
              </a:rPr>
              <a:t>Markers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225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8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7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75" dirty="0">
                <a:latin typeface="Abadi" panose="020B0604020104020204" pitchFamily="34" charset="0"/>
                <a:cs typeface="Microsoft Sans Serif"/>
              </a:rPr>
              <a:t>outcomes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9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17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20" dirty="0">
                <a:latin typeface="Abadi" panose="020B0604020104020204" pitchFamily="34" charset="0"/>
                <a:cs typeface="Microsoft Sans Serif"/>
              </a:rPr>
              <a:t>each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4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Site: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35" dirty="0" err="1">
                <a:latin typeface="Abadi" panose="020B0604020104020204" pitchFamily="34" charset="0"/>
                <a:cs typeface="Microsoft Sans Serif"/>
              </a:rPr>
              <a:t>coloured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5" dirty="0">
                <a:latin typeface="Abadi" panose="020B0604020104020204" pitchFamily="34" charset="0"/>
                <a:cs typeface="Microsoft Sans Serif"/>
              </a:rPr>
              <a:t>Markers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8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35" dirty="0">
                <a:latin typeface="Abadi" panose="020B0604020104020204" pitchFamily="34" charset="0"/>
                <a:cs typeface="Microsoft Sans Serif"/>
              </a:rPr>
              <a:t>(Green)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5" dirty="0">
                <a:latin typeface="Abadi" panose="020B0604020104020204" pitchFamily="34" charset="0"/>
                <a:cs typeface="Microsoft Sans Serif"/>
              </a:rPr>
              <a:t>failed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15" dirty="0">
                <a:latin typeface="Abadi" panose="020B0604020104020204" pitchFamily="34" charset="0"/>
                <a:cs typeface="Microsoft Sans Serif"/>
              </a:rPr>
              <a:t>(Red)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85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5" dirty="0"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60" dirty="0">
                <a:latin typeface="Abadi" panose="020B0604020104020204" pitchFamily="34" charset="0"/>
                <a:cs typeface="Microsoft Sans Serif"/>
              </a:rPr>
              <a:t>Marker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Cluster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95" dirty="0">
                <a:latin typeface="Abadi" panose="020B0604020104020204" pitchFamily="34" charset="0"/>
                <a:cs typeface="Microsoft Sans Serif"/>
              </a:rPr>
              <a:t>to </a:t>
            </a:r>
            <a:r>
              <a:rPr lang="en-US" sz="1700" spc="-7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0" dirty="0">
                <a:latin typeface="Abadi" panose="020B0604020104020204" pitchFamily="34" charset="0"/>
                <a:cs typeface="Microsoft Sans Serif"/>
              </a:rPr>
              <a:t>identify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60" dirty="0">
                <a:latin typeface="Abadi" panose="020B0604020104020204" pitchFamily="34" charset="0"/>
                <a:cs typeface="Microsoft Sans Serif"/>
              </a:rPr>
              <a:t>which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5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80" dirty="0">
                <a:latin typeface="Abadi" panose="020B0604020104020204" pitchFamily="34" charset="0"/>
                <a:cs typeface="Microsoft Sans Serif"/>
              </a:rPr>
              <a:t>relatively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high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rates.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lang="en-US" sz="1700" spc="95" dirty="0">
                <a:latin typeface="Abadi" panose="020B0604020104020204" pitchFamily="34" charset="0"/>
                <a:cs typeface="Microsoft Sans Serif"/>
              </a:rPr>
              <a:t>Distances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70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1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4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00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lang="en-US" sz="17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235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0" dirty="0">
                <a:latin typeface="Abadi" panose="020B0604020104020204" pitchFamily="34" charset="0"/>
                <a:cs typeface="Microsoft Sans Serif"/>
              </a:rPr>
              <a:t>its</a:t>
            </a:r>
            <a:r>
              <a:rPr lang="en-US"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proximities: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lang="en-US" sz="1700" spc="145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35" dirty="0" err="1">
                <a:latin typeface="Abadi" panose="020B0604020104020204" pitchFamily="34" charset="0"/>
                <a:cs typeface="Microsoft Sans Serif"/>
              </a:rPr>
              <a:t>coloured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35" dirty="0">
                <a:latin typeface="Abadi" panose="020B0604020104020204" pitchFamily="34" charset="0"/>
                <a:cs typeface="Microsoft Sans Serif"/>
              </a:rPr>
              <a:t>Lines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95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distances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35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4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7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65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90" dirty="0">
                <a:latin typeface="Abadi" panose="020B0604020104020204" pitchFamily="34" charset="0"/>
                <a:cs typeface="Microsoft Sans Serif"/>
              </a:rPr>
              <a:t>KSC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40" dirty="0">
                <a:latin typeface="Abadi" panose="020B0604020104020204" pitchFamily="34" charset="0"/>
                <a:cs typeface="Microsoft Sans Serif"/>
              </a:rPr>
              <a:t>LC-39A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35" dirty="0">
                <a:latin typeface="Abadi" panose="020B0604020104020204" pitchFamily="34" charset="0"/>
                <a:cs typeface="Microsoft Sans Serif"/>
              </a:rPr>
              <a:t>(as</a:t>
            </a:r>
            <a:r>
              <a:rPr lang="en-US" sz="17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0" dirty="0">
                <a:latin typeface="Abadi" panose="020B0604020104020204" pitchFamily="34" charset="0"/>
                <a:cs typeface="Microsoft Sans Serif"/>
              </a:rPr>
              <a:t>an </a:t>
            </a:r>
            <a:r>
              <a:rPr lang="en-US" sz="1700" spc="-7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5" dirty="0">
                <a:latin typeface="Abadi" panose="020B0604020104020204" pitchFamily="34" charset="0"/>
                <a:cs typeface="Microsoft Sans Serif"/>
              </a:rPr>
              <a:t>example)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90" dirty="0">
                <a:latin typeface="Abadi" panose="020B0604020104020204" pitchFamily="34" charset="0"/>
                <a:cs typeface="Microsoft Sans Serif"/>
              </a:rPr>
              <a:t>its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proximities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like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-10" dirty="0">
                <a:latin typeface="Abadi" panose="020B0604020104020204" pitchFamily="34" charset="0"/>
                <a:cs typeface="Microsoft Sans Serif"/>
              </a:rPr>
              <a:t>Railway,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60" dirty="0">
                <a:latin typeface="Abadi" panose="020B0604020104020204" pitchFamily="34" charset="0"/>
                <a:cs typeface="Microsoft Sans Serif"/>
              </a:rPr>
              <a:t>Highway,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80" dirty="0">
                <a:latin typeface="Abadi" panose="020B0604020104020204" pitchFamily="34" charset="0"/>
                <a:cs typeface="Microsoft Sans Serif"/>
              </a:rPr>
              <a:t>Coastline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1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70" dirty="0">
                <a:latin typeface="Abadi" panose="020B0604020104020204" pitchFamily="34" charset="0"/>
                <a:cs typeface="Microsoft Sans Serif"/>
              </a:rPr>
              <a:t>Closest</a:t>
            </a:r>
            <a:r>
              <a:rPr lang="en-US"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700" spc="55" dirty="0">
                <a:latin typeface="Abadi" panose="020B0604020104020204" pitchFamily="34" charset="0"/>
                <a:cs typeface="Microsoft Sans Serif"/>
              </a:rPr>
              <a:t>City.</a:t>
            </a:r>
            <a:endParaRPr lang="en-US" sz="1700" dirty="0">
              <a:latin typeface="Abadi" panose="020B0604020104020204" pitchFamily="34" charset="0"/>
              <a:cs typeface="Microsoft Sans Serif"/>
            </a:endParaRPr>
          </a:p>
          <a:p>
            <a:endParaRPr lang="en-US" sz="17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845"/>
            <a:ext cx="9745589" cy="4761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1600" spc="135" dirty="0">
                <a:latin typeface="Abadi" panose="020B0604020104020204" pitchFamily="34" charset="0"/>
              </a:rPr>
              <a:t>Launch</a:t>
            </a:r>
            <a:r>
              <a:rPr lang="en-IN" sz="1600" spc="-114" dirty="0">
                <a:latin typeface="Abadi" panose="020B0604020104020204" pitchFamily="34" charset="0"/>
              </a:rPr>
              <a:t> </a:t>
            </a:r>
            <a:r>
              <a:rPr lang="en-IN" sz="1600" spc="95" dirty="0">
                <a:latin typeface="Abadi" panose="020B0604020104020204" pitchFamily="34" charset="0"/>
              </a:rPr>
              <a:t>Sites</a:t>
            </a:r>
            <a:r>
              <a:rPr lang="en-IN" sz="1600" spc="-110" dirty="0">
                <a:latin typeface="Abadi" panose="020B0604020104020204" pitchFamily="34" charset="0"/>
              </a:rPr>
              <a:t> </a:t>
            </a:r>
            <a:r>
              <a:rPr lang="en-IN" sz="1600" spc="200" dirty="0">
                <a:latin typeface="Abadi" panose="020B0604020104020204" pitchFamily="34" charset="0"/>
              </a:rPr>
              <a:t>Dropdown</a:t>
            </a:r>
            <a:r>
              <a:rPr lang="en-IN" sz="1600" spc="-110" dirty="0">
                <a:latin typeface="Abadi" panose="020B0604020104020204" pitchFamily="34" charset="0"/>
              </a:rPr>
              <a:t> </a:t>
            </a:r>
            <a:r>
              <a:rPr lang="en-IN" sz="1600" spc="105" dirty="0">
                <a:latin typeface="Abadi" panose="020B0604020104020204" pitchFamily="34" charset="0"/>
              </a:rPr>
              <a:t>List:</a:t>
            </a:r>
          </a:p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lang="en-US" sz="1600" spc="150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85" dirty="0">
                <a:latin typeface="Abadi" panose="020B0604020104020204" pitchFamily="34" charset="0"/>
                <a:cs typeface="Microsoft Sans Serif"/>
              </a:rPr>
              <a:t>dropdown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list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4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enable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70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selection.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Pie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70" dirty="0">
                <a:latin typeface="Abadi" panose="020B0604020104020204" pitchFamily="34" charset="0"/>
                <a:cs typeface="Microsoft Sans Serif"/>
              </a:rPr>
              <a:t>Chart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showing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(All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Sites/Certain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Site):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lang="en-US" sz="1600" spc="150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pie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chart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4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total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80" dirty="0">
                <a:latin typeface="Abadi" panose="020B0604020104020204" pitchFamily="34" charset="0"/>
                <a:cs typeface="Microsoft Sans Serif"/>
              </a:rPr>
              <a:t>count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0" dirty="0">
                <a:latin typeface="Abadi" panose="020B0604020104020204" pitchFamily="34" charset="0"/>
                <a:cs typeface="Microsoft Sans Serif"/>
              </a:rPr>
              <a:t>all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0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1600" spc="-8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0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30" dirty="0">
                <a:latin typeface="Abadi" panose="020B0604020104020204" pitchFamily="34" charset="0"/>
                <a:cs typeface="Microsoft Sans Serif"/>
              </a:rPr>
              <a:t>Failed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counts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site,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55" dirty="0">
                <a:latin typeface="Abadi" panose="020B0604020104020204" pitchFamily="34" charset="0"/>
                <a:cs typeface="Microsoft Sans Serif"/>
              </a:rPr>
              <a:t>if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speci</a:t>
            </a:r>
            <a:r>
              <a:rPr lang="en-US" sz="1600" spc="110" dirty="0"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1600" spc="110" dirty="0">
                <a:latin typeface="Abadi" panose="020B0604020104020204" pitchFamily="34" charset="0"/>
                <a:cs typeface="Microsoft Sans Serif"/>
              </a:rPr>
              <a:t>ic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70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0" dirty="0">
                <a:latin typeface="Abadi" panose="020B0604020104020204" pitchFamily="34" charset="0"/>
                <a:cs typeface="Microsoft Sans Serif"/>
              </a:rPr>
              <a:t>was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selected.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Slider</a:t>
            </a:r>
            <a:r>
              <a:rPr lang="en-US" sz="16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5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6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7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6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65" dirty="0">
                <a:latin typeface="Abadi" panose="020B0604020104020204" pitchFamily="34" charset="0"/>
                <a:cs typeface="Microsoft Sans Serif"/>
              </a:rPr>
              <a:t>Range: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lang="en-US" sz="1600" spc="150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slider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4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00" dirty="0">
                <a:latin typeface="Abadi" panose="020B0604020104020204" pitchFamily="34" charset="0"/>
                <a:cs typeface="Microsoft Sans Serif"/>
              </a:rPr>
              <a:t>select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5" dirty="0">
                <a:latin typeface="Abadi" panose="020B0604020104020204" pitchFamily="34" charset="0"/>
                <a:cs typeface="Microsoft Sans Serif"/>
              </a:rPr>
              <a:t>range.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lang="en-US" sz="1600" spc="160" dirty="0">
                <a:latin typeface="Abadi" panose="020B0604020104020204" pitchFamily="34" charset="0"/>
                <a:cs typeface="Microsoft Sans Serif"/>
              </a:rPr>
              <a:t>Scatter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70" dirty="0">
                <a:latin typeface="Abadi" panose="020B0604020104020204" pitchFamily="34" charset="0"/>
                <a:cs typeface="Microsoft Sans Serif"/>
              </a:rPr>
              <a:t>Chart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5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7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75" dirty="0">
                <a:latin typeface="Abadi" panose="020B0604020104020204" pitchFamily="34" charset="0"/>
                <a:cs typeface="Microsoft Sans Serif"/>
              </a:rPr>
              <a:t>vs.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45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1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di</a:t>
            </a:r>
            <a:r>
              <a:rPr lang="en-US" sz="1600" spc="125" dirty="0">
                <a:latin typeface="Abadi" panose="020B0604020104020204" pitchFamily="34" charset="0"/>
                <a:cs typeface="Verdana"/>
              </a:rPr>
              <a:t>ff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erent</a:t>
            </a:r>
            <a:r>
              <a:rPr lang="en-US" sz="16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3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lang="en-US" sz="16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80" dirty="0">
                <a:latin typeface="Abadi" panose="020B0604020104020204" pitchFamily="34" charset="0"/>
                <a:cs typeface="Microsoft Sans Serif"/>
              </a:rPr>
              <a:t>Versions: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lang="en-US" sz="1600" spc="150" dirty="0">
                <a:latin typeface="Abadi" panose="020B0604020104020204" pitchFamily="34" charset="0"/>
                <a:cs typeface="Microsoft Sans Serif"/>
              </a:rPr>
              <a:t>Added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-4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scatter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chart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04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show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25" dirty="0">
                <a:latin typeface="Abadi" panose="020B0604020104020204" pitchFamily="34" charset="0"/>
                <a:cs typeface="Microsoft Sans Serif"/>
              </a:rPr>
              <a:t>correlation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40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114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16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9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16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1600" spc="55" dirty="0">
                <a:latin typeface="Abadi" panose="020B0604020104020204" pitchFamily="34" charset="0"/>
                <a:cs typeface="Microsoft Sans Serif"/>
              </a:rPr>
              <a:t>Success.</a:t>
            </a:r>
            <a:endParaRPr lang="en-US" sz="1600" dirty="0">
              <a:latin typeface="Abadi" panose="020B0604020104020204" pitchFamily="34" charset="0"/>
              <a:cs typeface="Microsoft Sans Serif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310" y="631755"/>
            <a:ext cx="8153514" cy="5088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683700" y="1941918"/>
            <a:ext cx="2162908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61" dirty="0">
                <a:latin typeface="Microsoft Sans Serif"/>
                <a:cs typeface="Microsoft Sans Serif"/>
              </a:rPr>
              <a:t>NumPy </a:t>
            </a:r>
            <a:r>
              <a:rPr sz="1577" spc="6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array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“Class”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in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951" y="1672259"/>
            <a:ext cx="2052779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Standardizing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StandardScaler,</a:t>
            </a:r>
            <a:r>
              <a:rPr sz="1577" spc="-82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then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Verdana"/>
                <a:cs typeface="Verdana"/>
              </a:rPr>
              <a:t>f</a:t>
            </a:r>
            <a:r>
              <a:rPr sz="1577" spc="97" dirty="0">
                <a:latin typeface="Microsoft Sans Serif"/>
                <a:cs typeface="Microsoft Sans Serif"/>
              </a:rPr>
              <a:t>itting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transforming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112" dirty="0">
                <a:latin typeface="Microsoft Sans Serif"/>
                <a:cs typeface="Microsoft Sans Serif"/>
              </a:rPr>
              <a:t>it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478898" y="1672259"/>
            <a:ext cx="2109383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94" dirty="0">
                <a:latin typeface="Microsoft Sans Serif"/>
                <a:cs typeface="Microsoft Sans Serif"/>
              </a:rPr>
              <a:t>Splitting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training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94" dirty="0">
                <a:latin typeface="Microsoft Sans Serif"/>
                <a:cs typeface="Microsoft Sans Serif"/>
              </a:rPr>
              <a:t>testing </a:t>
            </a:r>
            <a:r>
              <a:rPr sz="1577" spc="97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sets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train_test_split </a:t>
            </a:r>
            <a:r>
              <a:rPr sz="1577" spc="52" dirty="0">
                <a:latin typeface="Microsoft Sans Serif"/>
                <a:cs typeface="Microsoft Sans Serif"/>
              </a:rPr>
              <a:t> </a:t>
            </a:r>
            <a:r>
              <a:rPr sz="1577" spc="109" dirty="0">
                <a:latin typeface="Microsoft Sans Serif"/>
                <a:cs typeface="Microsoft Sans Serif"/>
              </a:rPr>
              <a:t>function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383101" y="1807088"/>
            <a:ext cx="2069337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61" dirty="0">
                <a:latin typeface="Microsoft Sans Serif"/>
                <a:cs typeface="Microsoft Sans Serif"/>
              </a:rPr>
              <a:t>GridSearchCV</a:t>
            </a:r>
            <a:r>
              <a:rPr sz="1577" spc="-69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object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with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c</a:t>
            </a:r>
            <a:r>
              <a:rPr sz="1577" spc="100" dirty="0">
                <a:latin typeface="Microsoft Sans Serif"/>
                <a:cs typeface="Microsoft Sans Serif"/>
              </a:rPr>
              <a:t>v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-100" dirty="0">
                <a:latin typeface="Microsoft Sans Serif"/>
                <a:cs typeface="Microsoft Sans Serif"/>
              </a:rPr>
              <a:t>=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8" dirty="0">
                <a:latin typeface="Microsoft Sans Serif"/>
                <a:cs typeface="Microsoft Sans Serif"/>
              </a:rPr>
              <a:t>10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Verdana"/>
                <a:cs typeface="Verdana"/>
              </a:rPr>
              <a:t>f</a:t>
            </a:r>
            <a:r>
              <a:rPr sz="1577" spc="85" dirty="0">
                <a:latin typeface="Microsoft Sans Serif"/>
                <a:cs typeface="Microsoft Sans Serif"/>
              </a:rPr>
              <a:t>ind 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best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parameters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518423" y="4306086"/>
            <a:ext cx="1798637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6243" marR="71622" algn="ctr">
              <a:lnSpc>
                <a:spcPct val="111000"/>
              </a:lnSpc>
              <a:spcBef>
                <a:spcPts val="55"/>
              </a:spcBef>
            </a:pPr>
            <a:r>
              <a:rPr sz="1577" spc="100" dirty="0">
                <a:latin typeface="Microsoft Sans Serif"/>
                <a:cs typeface="Microsoft Sans Serif"/>
              </a:rPr>
              <a:t>Applying </a:t>
            </a:r>
            <a:r>
              <a:rPr sz="1577" spc="103" dirty="0">
                <a:latin typeface="Microsoft Sans Serif"/>
                <a:cs typeface="Microsoft Sans Serif"/>
              </a:rPr>
              <a:t> </a:t>
            </a:r>
            <a:r>
              <a:rPr sz="1577" spc="61" dirty="0">
                <a:latin typeface="Microsoft Sans Serif"/>
                <a:cs typeface="Microsoft Sans Serif"/>
              </a:rPr>
              <a:t>GridSearchCV </a:t>
            </a:r>
            <a:r>
              <a:rPr sz="1577" spc="64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on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42" dirty="0">
                <a:latin typeface="Microsoft Sans Serif"/>
                <a:cs typeface="Microsoft Sans Serif"/>
              </a:rPr>
              <a:t>LogReg,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24" dirty="0">
                <a:latin typeface="Microsoft Sans Serif"/>
                <a:cs typeface="Microsoft Sans Serif"/>
              </a:rPr>
              <a:t>SVM,</a:t>
            </a:r>
            <a:endParaRPr sz="1577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64" dirty="0">
                <a:latin typeface="Microsoft Sans Serif"/>
                <a:cs typeface="Microsoft Sans Serif"/>
              </a:rPr>
              <a:t>Decision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24" dirty="0">
                <a:latin typeface="Microsoft Sans Serif"/>
                <a:cs typeface="Microsoft Sans Serif"/>
              </a:rPr>
              <a:t>Tree,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KNN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542495" y="4306086"/>
            <a:ext cx="1982312" cy="135281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Calculating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accuracy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on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test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79" dirty="0">
                <a:latin typeface="Microsoft Sans Serif"/>
                <a:cs typeface="Microsoft Sans Serif"/>
              </a:rPr>
              <a:t>using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method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.score()</a:t>
            </a:r>
            <a:endParaRPr sz="1577">
              <a:latin typeface="Microsoft Sans Serif"/>
              <a:cs typeface="Microsoft Sans Serif"/>
            </a:endParaRPr>
          </a:p>
          <a:p>
            <a:pPr algn="ctr">
              <a:spcBef>
                <a:spcPts val="209"/>
              </a:spcBef>
            </a:pP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all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824004" y="4575744"/>
            <a:ext cx="165077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Examining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confusion</a:t>
            </a:r>
            <a:r>
              <a:rPr sz="1577" spc="-85" dirty="0">
                <a:latin typeface="Microsoft Sans Serif"/>
                <a:cs typeface="Microsoft Sans Serif"/>
              </a:rPr>
              <a:t> </a:t>
            </a:r>
            <a:r>
              <a:rPr sz="1577" spc="100" dirty="0">
                <a:latin typeface="Microsoft Sans Serif"/>
                <a:cs typeface="Microsoft Sans Serif"/>
              </a:rPr>
              <a:t>matrix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all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10108" y="4306086"/>
            <a:ext cx="1910305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Finding</a:t>
            </a:r>
            <a:r>
              <a:rPr sz="1577" spc="-61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method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performs </a:t>
            </a:r>
            <a:r>
              <a:rPr sz="1577" spc="85" dirty="0">
                <a:latin typeface="Microsoft Sans Serif"/>
                <a:cs typeface="Microsoft Sans Serif"/>
              </a:rPr>
              <a:t>best </a:t>
            </a: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106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examining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42" dirty="0">
                <a:latin typeface="Microsoft Sans Serif"/>
                <a:cs typeface="Microsoft Sans Serif"/>
              </a:rPr>
              <a:t>Jaccard_score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-15" dirty="0">
                <a:latin typeface="Microsoft Sans Serif"/>
                <a:cs typeface="Microsoft Sans Serif"/>
              </a:rPr>
              <a:t>F1_score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metrics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539" y="640289"/>
            <a:ext cx="7153458" cy="5082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570" y="1522854"/>
            <a:ext cx="10796858" cy="22247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5266" y="3813312"/>
            <a:ext cx="9513405" cy="2512218"/>
          </a:xfrm>
          <a:prstGeom prst="rect">
            <a:avLst/>
          </a:prstGeom>
        </p:spPr>
        <p:txBody>
          <a:bodyPr vert="horz" wrap="square" lIns="0" tIns="191762" rIns="0" bIns="0" rtlCol="0">
            <a:spAutoFit/>
          </a:bodyPr>
          <a:lstStyle/>
          <a:p>
            <a:pPr marL="7701">
              <a:spcBef>
                <a:spcPts val="1510"/>
              </a:spcBef>
            </a:pPr>
            <a:r>
              <a:rPr lang="en-IN" sz="2365" spc="85" dirty="0">
                <a:latin typeface="Abadi" panose="020B0604020104020204" pitchFamily="34" charset="0"/>
                <a:cs typeface="Microsoft Sans Serif"/>
              </a:rPr>
              <a:t>Explanation:</a:t>
            </a:r>
            <a:endParaRPr lang="en-IN" sz="2365" dirty="0">
              <a:latin typeface="Abadi" panose="020B0604020104020204" pitchFamily="34" charset="0"/>
              <a:cs typeface="Microsoft Sans Serif"/>
            </a:endParaRPr>
          </a:p>
          <a:p>
            <a:pPr marL="812100" indent="-246056">
              <a:spcBef>
                <a:spcPts val="1301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12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52" dirty="0">
                <a:latin typeface="Abadi" panose="020B0604020104020204" pitchFamily="34" charset="0"/>
                <a:cs typeface="Microsoft Sans Serif"/>
              </a:rPr>
              <a:t>earliest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3" dirty="0">
                <a:latin typeface="Abadi" panose="020B0604020104020204" pitchFamily="34" charset="0"/>
                <a:cs typeface="Times New Roman"/>
              </a:rPr>
              <a:t>f</a:t>
            </a:r>
            <a:r>
              <a:rPr sz="2092" spc="73" dirty="0">
                <a:latin typeface="Abadi" panose="020B0604020104020204" pitchFamily="34" charset="0"/>
                <a:cs typeface="Microsoft Sans Serif"/>
              </a:rPr>
              <a:t>lights</a:t>
            </a:r>
            <a:r>
              <a:rPr sz="2092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33" dirty="0">
                <a:latin typeface="Abadi" panose="020B0604020104020204" pitchFamily="34" charset="0"/>
                <a:cs typeface="Microsoft Sans Serif"/>
              </a:rPr>
              <a:t>all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69" dirty="0">
                <a:latin typeface="Abadi" panose="020B0604020104020204" pitchFamily="34" charset="0"/>
                <a:cs typeface="Microsoft Sans Serif"/>
              </a:rPr>
              <a:t>failed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85" dirty="0">
                <a:latin typeface="Abadi" panose="020B0604020104020204" pitchFamily="34" charset="0"/>
                <a:cs typeface="Microsoft Sans Serif"/>
              </a:rPr>
              <a:t>while</a:t>
            </a:r>
            <a:r>
              <a:rPr sz="2092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64" dirty="0">
                <a:latin typeface="Abadi" panose="020B0604020104020204" pitchFamily="34" charset="0"/>
                <a:cs typeface="Microsoft Sans Serif"/>
              </a:rPr>
              <a:t>latest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3" dirty="0">
                <a:latin typeface="Abadi" panose="020B0604020104020204" pitchFamily="34" charset="0"/>
                <a:cs typeface="Times New Roman"/>
              </a:rPr>
              <a:t>f</a:t>
            </a:r>
            <a:r>
              <a:rPr sz="2092" spc="73" dirty="0">
                <a:latin typeface="Abadi" panose="020B0604020104020204" pitchFamily="34" charset="0"/>
                <a:cs typeface="Microsoft Sans Serif"/>
              </a:rPr>
              <a:t>lights</a:t>
            </a:r>
            <a:r>
              <a:rPr sz="2092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33" dirty="0">
                <a:latin typeface="Abadi" panose="020B0604020104020204" pitchFamily="34" charset="0"/>
                <a:cs typeface="Microsoft Sans Serif"/>
              </a:rPr>
              <a:t>all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9" dirty="0">
                <a:latin typeface="Abadi" panose="020B0604020104020204" pitchFamily="34" charset="0"/>
                <a:cs typeface="Microsoft Sans Serif"/>
              </a:rPr>
              <a:t>succeeded.</a:t>
            </a:r>
            <a:endParaRPr sz="2092" dirty="0">
              <a:latin typeface="Abadi" panose="020B0604020104020204" pitchFamily="34" charset="0"/>
              <a:cs typeface="Microsoft Sans Serif"/>
            </a:endParaRPr>
          </a:p>
          <a:p>
            <a:pPr marL="812100" indent="-246056">
              <a:spcBef>
                <a:spcPts val="1295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12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36" dirty="0">
                <a:latin typeface="Abadi" panose="020B0604020104020204" pitchFamily="34" charset="0"/>
                <a:cs typeface="Microsoft Sans Serif"/>
              </a:rPr>
              <a:t>CCAFS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49" dirty="0">
                <a:latin typeface="Abadi" panose="020B0604020104020204" pitchFamily="34" charset="0"/>
                <a:cs typeface="Microsoft Sans Serif"/>
              </a:rPr>
              <a:t>SLC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200" dirty="0">
                <a:latin typeface="Abadi" panose="020B0604020104020204" pitchFamily="34" charset="0"/>
                <a:cs typeface="Microsoft Sans Serif"/>
              </a:rPr>
              <a:t>40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9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58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2" dirty="0">
                <a:latin typeface="Abadi" panose="020B0604020104020204" pitchFamily="34" charset="0"/>
                <a:cs typeface="Microsoft Sans Serif"/>
              </a:rPr>
              <a:t>has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00" dirty="0">
                <a:latin typeface="Abadi" panose="020B0604020104020204" pitchFamily="34" charset="0"/>
                <a:cs typeface="Microsoft Sans Serif"/>
              </a:rPr>
              <a:t>about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24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69" dirty="0">
                <a:latin typeface="Abadi" panose="020B0604020104020204" pitchFamily="34" charset="0"/>
                <a:cs typeface="Microsoft Sans Serif"/>
              </a:rPr>
              <a:t>half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3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33" dirty="0">
                <a:latin typeface="Abadi" panose="020B0604020104020204" pitchFamily="34" charset="0"/>
                <a:cs typeface="Microsoft Sans Serif"/>
              </a:rPr>
              <a:t>all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55" dirty="0">
                <a:latin typeface="Abadi" panose="020B0604020104020204" pitchFamily="34" charset="0"/>
                <a:cs typeface="Microsoft Sans Serif"/>
              </a:rPr>
              <a:t>launches.</a:t>
            </a:r>
            <a:endParaRPr sz="2092" dirty="0">
              <a:latin typeface="Abadi" panose="020B0604020104020204" pitchFamily="34" charset="0"/>
              <a:cs typeface="Microsoft Sans Serif"/>
            </a:endParaRPr>
          </a:p>
          <a:p>
            <a:pPr marL="812100" indent="-246056">
              <a:spcBef>
                <a:spcPts val="1298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-85" dirty="0">
                <a:latin typeface="Abadi" panose="020B0604020104020204" pitchFamily="34" charset="0"/>
                <a:cs typeface="Microsoft Sans Serif"/>
              </a:rPr>
              <a:t>VAFB</a:t>
            </a:r>
            <a:r>
              <a:rPr sz="209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49" dirty="0">
                <a:latin typeface="Abadi" panose="020B0604020104020204" pitchFamily="34" charset="0"/>
                <a:cs typeface="Microsoft Sans Serif"/>
              </a:rPr>
              <a:t>SLC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30" dirty="0">
                <a:latin typeface="Abadi" panose="020B0604020104020204" pitchFamily="34" charset="0"/>
                <a:cs typeface="Microsoft Sans Serif"/>
              </a:rPr>
              <a:t>4E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9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64" dirty="0">
                <a:latin typeface="Abadi" panose="020B0604020104020204" pitchFamily="34" charset="0"/>
                <a:cs typeface="Microsoft Sans Serif"/>
              </a:rPr>
              <a:t>KSC</a:t>
            </a:r>
            <a:r>
              <a:rPr sz="209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33" dirty="0">
                <a:latin typeface="Abadi" panose="020B0604020104020204" pitchFamily="34" charset="0"/>
                <a:cs typeface="Microsoft Sans Serif"/>
              </a:rPr>
              <a:t>LC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94" dirty="0">
                <a:latin typeface="Abadi" panose="020B0604020104020204" pitchFamily="34" charset="0"/>
                <a:cs typeface="Microsoft Sans Serif"/>
              </a:rPr>
              <a:t>39A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30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91" dirty="0">
                <a:latin typeface="Abadi" panose="020B0604020104020204" pitchFamily="34" charset="0"/>
                <a:cs typeface="Microsoft Sans Serif"/>
              </a:rPr>
              <a:t>higher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49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9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42" dirty="0">
                <a:latin typeface="Abadi" panose="020B0604020104020204" pitchFamily="34" charset="0"/>
                <a:cs typeface="Microsoft Sans Serif"/>
              </a:rPr>
              <a:t>rates.</a:t>
            </a:r>
            <a:endParaRPr sz="2092" dirty="0">
              <a:latin typeface="Abadi" panose="020B0604020104020204" pitchFamily="34" charset="0"/>
              <a:cs typeface="Microsoft Sans Serif"/>
            </a:endParaRPr>
          </a:p>
          <a:p>
            <a:pPr marL="812100" indent="-246056">
              <a:spcBef>
                <a:spcPts val="1295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85" dirty="0">
                <a:latin typeface="Abadi" panose="020B0604020104020204" pitchFamily="34" charset="0"/>
                <a:cs typeface="Microsoft Sans Serif"/>
              </a:rPr>
              <a:t>It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6" dirty="0">
                <a:latin typeface="Abadi" panose="020B0604020104020204" pitchFamily="34" charset="0"/>
                <a:cs typeface="Microsoft Sans Serif"/>
              </a:rPr>
              <a:t>can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97" dirty="0">
                <a:latin typeface="Abadi" panose="020B0604020104020204" pitchFamily="34" charset="0"/>
                <a:cs typeface="Microsoft Sans Serif"/>
              </a:rPr>
              <a:t>be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52" dirty="0">
                <a:latin typeface="Abadi" panose="020B0604020104020204" pitchFamily="34" charset="0"/>
                <a:cs typeface="Microsoft Sans Serif"/>
              </a:rPr>
              <a:t>assumed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03" dirty="0">
                <a:latin typeface="Abadi" panose="020B0604020104020204" pitchFamily="34" charset="0"/>
                <a:cs typeface="Microsoft Sans Serif"/>
              </a:rPr>
              <a:t>that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69" dirty="0">
                <a:latin typeface="Abadi" panose="020B0604020104020204" pitchFamily="34" charset="0"/>
                <a:cs typeface="Microsoft Sans Serif"/>
              </a:rPr>
              <a:t>each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94" dirty="0">
                <a:latin typeface="Abadi" panose="020B0604020104020204" pitchFamily="34" charset="0"/>
                <a:cs typeface="Microsoft Sans Serif"/>
              </a:rPr>
              <a:t>new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79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2" dirty="0">
                <a:latin typeface="Abadi" panose="020B0604020104020204" pitchFamily="34" charset="0"/>
                <a:cs typeface="Microsoft Sans Serif"/>
              </a:rPr>
              <a:t>has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-24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91" dirty="0">
                <a:latin typeface="Abadi" panose="020B0604020104020204" pitchFamily="34" charset="0"/>
                <a:cs typeface="Microsoft Sans Serif"/>
              </a:rPr>
              <a:t>higher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64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sz="2092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13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092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92" spc="45" dirty="0">
                <a:latin typeface="Abadi" panose="020B0604020104020204" pitchFamily="34" charset="0"/>
                <a:cs typeface="Microsoft Sans Serif"/>
              </a:rPr>
              <a:t>success.</a:t>
            </a:r>
            <a:endParaRPr sz="2092" dirty="0">
              <a:latin typeface="Abadi" panose="020B06040201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1847" y="640288"/>
            <a:ext cx="5608840" cy="500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3794637"/>
            <a:ext cx="10678611" cy="2532958"/>
          </a:xfrm>
          <a:prstGeom prst="rect">
            <a:avLst/>
          </a:prstGeom>
        </p:spPr>
        <p:txBody>
          <a:bodyPr vert="horz" wrap="square" lIns="0" tIns="206395" rIns="0" bIns="0" rtlCol="0">
            <a:spAutoFit/>
          </a:bodyPr>
          <a:lstStyle/>
          <a:p>
            <a:pPr marL="7701">
              <a:spcBef>
                <a:spcPts val="1625"/>
              </a:spcBef>
            </a:pPr>
            <a:r>
              <a:rPr sz="2517" spc="82" dirty="0">
                <a:latin typeface="Abadi" panose="020B0604020104020204" pitchFamily="34" charset="0"/>
                <a:cs typeface="Microsoft Sans Serif"/>
              </a:rPr>
              <a:t>Explanation:</a:t>
            </a:r>
            <a:endParaRPr sz="2517" dirty="0">
              <a:latin typeface="Abadi" panose="020B0604020104020204" pitchFamily="34" charset="0"/>
              <a:cs typeface="Microsoft Sans Serif"/>
            </a:endParaRPr>
          </a:p>
          <a:p>
            <a:pPr marL="825962" marR="117830" indent="-259918">
              <a:lnSpc>
                <a:spcPct val="111100"/>
              </a:lnSpc>
              <a:spcBef>
                <a:spcPts val="1119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3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58" dirty="0">
                <a:latin typeface="Abadi" panose="020B0604020104020204" pitchFamily="34" charset="0"/>
                <a:cs typeface="Microsoft Sans Serif"/>
              </a:rPr>
              <a:t>every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82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1" dirty="0">
                <a:latin typeface="Abadi" panose="020B0604020104020204" pitchFamily="34" charset="0"/>
                <a:cs typeface="Microsoft Sans Serif"/>
              </a:rPr>
              <a:t>site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3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4" dirty="0">
                <a:latin typeface="Abadi" panose="020B0604020104020204" pitchFamily="34" charset="0"/>
                <a:cs typeface="Microsoft Sans Serif"/>
              </a:rPr>
              <a:t>higher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3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8" dirty="0">
                <a:latin typeface="Abadi" panose="020B0604020104020204" pitchFamily="34" charset="0"/>
                <a:cs typeface="Microsoft Sans Serif"/>
              </a:rPr>
              <a:t>mass,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3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4" dirty="0">
                <a:latin typeface="Abadi" panose="020B0604020104020204" pitchFamily="34" charset="0"/>
                <a:cs typeface="Microsoft Sans Serif"/>
              </a:rPr>
              <a:t>higher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3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52" dirty="0">
                <a:latin typeface="Abadi" panose="020B0604020104020204" pitchFamily="34" charset="0"/>
                <a:cs typeface="Microsoft Sans Serif"/>
              </a:rPr>
              <a:t>success </a:t>
            </a:r>
            <a:r>
              <a:rPr sz="2213" spc="-57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55" dirty="0">
                <a:latin typeface="Abadi" panose="020B0604020104020204" pitchFamily="34" charset="0"/>
                <a:cs typeface="Microsoft Sans Serif"/>
              </a:rPr>
              <a:t>rate.</a:t>
            </a:r>
            <a:endParaRPr sz="2213" dirty="0">
              <a:latin typeface="Abadi" panose="020B0604020104020204" pitchFamily="34" charset="0"/>
              <a:cs typeface="Microsoft Sans Serif"/>
            </a:endParaRPr>
          </a:p>
          <a:p>
            <a:pPr marL="825962" indent="-259918">
              <a:spcBef>
                <a:spcPts val="1410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79" dirty="0">
                <a:latin typeface="Abadi" panose="020B0604020104020204" pitchFamily="34" charset="0"/>
                <a:cs typeface="Microsoft Sans Serif"/>
              </a:rPr>
              <a:t>Most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36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3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4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27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21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7" dirty="0">
                <a:latin typeface="Abadi" panose="020B0604020104020204" pitchFamily="34" charset="0"/>
                <a:cs typeface="Microsoft Sans Serif"/>
              </a:rPr>
              <a:t>over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91" dirty="0">
                <a:latin typeface="Abadi" panose="020B0604020104020204" pitchFamily="34" charset="0"/>
                <a:cs typeface="Microsoft Sans Serif"/>
              </a:rPr>
              <a:t>7000</a:t>
            </a:r>
            <a:r>
              <a:rPr sz="2213" spc="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4" dirty="0">
                <a:latin typeface="Abadi" panose="020B0604020104020204" pitchFamily="34" charset="0"/>
                <a:cs typeface="Microsoft Sans Serif"/>
              </a:rPr>
              <a:t>kg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9" dirty="0">
                <a:latin typeface="Abadi" panose="020B0604020104020204" pitchFamily="34" charset="0"/>
                <a:cs typeface="Microsoft Sans Serif"/>
              </a:rPr>
              <a:t>were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1" dirty="0">
                <a:latin typeface="Abadi" panose="020B0604020104020204" pitchFamily="34" charset="0"/>
                <a:cs typeface="Microsoft Sans Serif"/>
              </a:rPr>
              <a:t>successful.</a:t>
            </a:r>
            <a:endParaRPr sz="2213" dirty="0">
              <a:latin typeface="Abadi" panose="020B0604020104020204" pitchFamily="34" charset="0"/>
              <a:cs typeface="Microsoft Sans Serif"/>
            </a:endParaRPr>
          </a:p>
          <a:p>
            <a:pPr marL="825962" indent="-259918">
              <a:spcBef>
                <a:spcPts val="1407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-69" dirty="0">
                <a:latin typeface="Abadi" panose="020B0604020104020204" pitchFamily="34" charset="0"/>
                <a:cs typeface="Microsoft Sans Serif"/>
              </a:rPr>
              <a:t>KSC</a:t>
            </a:r>
            <a:r>
              <a:rPr sz="2213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-39" dirty="0">
                <a:latin typeface="Abadi" panose="020B0604020104020204" pitchFamily="34" charset="0"/>
                <a:cs typeface="Microsoft Sans Serif"/>
              </a:rPr>
              <a:t>LC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7" dirty="0">
                <a:latin typeface="Abadi" panose="020B0604020104020204" pitchFamily="34" charset="0"/>
                <a:cs typeface="Microsoft Sans Serif"/>
              </a:rPr>
              <a:t>39A</a:t>
            </a:r>
            <a:r>
              <a:rPr sz="2213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2" dirty="0">
                <a:latin typeface="Abadi" panose="020B0604020104020204" pitchFamily="34" charset="0"/>
                <a:cs typeface="Microsoft Sans Serif"/>
              </a:rPr>
              <a:t>has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-27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3" dirty="0">
                <a:latin typeface="Abadi" panose="020B0604020104020204" pitchFamily="34" charset="0"/>
                <a:cs typeface="Microsoft Sans Serif"/>
              </a:rPr>
              <a:t>100% </a:t>
            </a:r>
            <a:r>
              <a:rPr sz="2213" spc="52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7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6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213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69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21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00" dirty="0">
                <a:latin typeface="Abadi" panose="020B0604020104020204" pitchFamily="34" charset="0"/>
                <a:cs typeface="Microsoft Sans Serif"/>
              </a:rPr>
              <a:t>under</a:t>
            </a:r>
            <a:r>
              <a:rPr sz="2213" spc="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173" dirty="0">
                <a:latin typeface="Abadi" panose="020B0604020104020204" pitchFamily="34" charset="0"/>
                <a:cs typeface="Microsoft Sans Serif"/>
              </a:rPr>
              <a:t>5500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4" dirty="0">
                <a:latin typeface="Abadi" panose="020B0604020104020204" pitchFamily="34" charset="0"/>
                <a:cs typeface="Microsoft Sans Serif"/>
              </a:rPr>
              <a:t>kg</a:t>
            </a:r>
            <a:r>
              <a:rPr sz="2213" spc="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213" spc="91" dirty="0">
                <a:latin typeface="Abadi" panose="020B0604020104020204" pitchFamily="34" charset="0"/>
                <a:cs typeface="Microsoft Sans Serif"/>
              </a:rPr>
              <a:t>too.</a:t>
            </a:r>
            <a:endParaRPr sz="2213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446" y="1524182"/>
            <a:ext cx="10795106" cy="2222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6891" y="640289"/>
            <a:ext cx="6414751" cy="5002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5483" y="2142004"/>
            <a:ext cx="4678919" cy="3984515"/>
          </a:xfrm>
          <a:prstGeom prst="rect">
            <a:avLst/>
          </a:prstGeom>
        </p:spPr>
        <p:txBody>
          <a:bodyPr vert="horz" wrap="square" lIns="0" tIns="201004" rIns="0" bIns="0" rtlCol="0">
            <a:spAutoFit/>
          </a:bodyPr>
          <a:lstStyle/>
          <a:p>
            <a:pPr marL="7317">
              <a:spcBef>
                <a:spcPts val="1583"/>
              </a:spcBef>
              <a:tabLst>
                <a:tab pos="286873" algn="l"/>
                <a:tab pos="287257" algn="l"/>
              </a:tabLst>
            </a:pPr>
            <a:r>
              <a:rPr lang="en-IN" sz="2800" b="1" spc="94" dirty="0">
                <a:latin typeface="Abadi" panose="020B0604020104020204" pitchFamily="34" charset="0"/>
                <a:cs typeface="Microsoft Sans Serif"/>
              </a:rPr>
              <a:t>Explanation:</a:t>
            </a:r>
          </a:p>
          <a:p>
            <a:pPr marL="286873" indent="-279556">
              <a:spcBef>
                <a:spcPts val="1583"/>
              </a:spcBef>
              <a:buChar char="•"/>
              <a:tabLst>
                <a:tab pos="286873" algn="l"/>
                <a:tab pos="287257" algn="l"/>
              </a:tabLst>
            </a:pPr>
            <a:r>
              <a:rPr sz="2000" spc="94" dirty="0">
                <a:latin typeface="Abadi" panose="020B0604020104020204" pitchFamily="34" charset="0"/>
                <a:cs typeface="Microsoft Sans Serif"/>
              </a:rPr>
              <a:t>Orbits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3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000" spc="-6" dirty="0">
                <a:latin typeface="Abadi" panose="020B0604020104020204" pitchFamily="34" charset="0"/>
                <a:cs typeface="Microsoft Sans Serif"/>
              </a:rPr>
              <a:t> 100%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00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61" dirty="0">
                <a:latin typeface="Abadi" panose="020B0604020104020204" pitchFamily="34" charset="0"/>
                <a:cs typeface="Microsoft Sans Serif"/>
              </a:rPr>
              <a:t>rate: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566429" lvl="1" indent="-279942">
              <a:spcBef>
                <a:spcPts val="1528"/>
              </a:spcBef>
              <a:buChar char="-"/>
              <a:tabLst>
                <a:tab pos="566044" algn="l"/>
                <a:tab pos="566814" algn="l"/>
              </a:tabLst>
            </a:pPr>
            <a:r>
              <a:rPr sz="2000" spc="-133" dirty="0">
                <a:latin typeface="Abadi" panose="020B0604020104020204" pitchFamily="34" charset="0"/>
                <a:cs typeface="Microsoft Sans Serif"/>
              </a:rPr>
              <a:t>ES-L1,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85" dirty="0">
                <a:latin typeface="Abadi" panose="020B0604020104020204" pitchFamily="34" charset="0"/>
                <a:cs typeface="Microsoft Sans Serif"/>
              </a:rPr>
              <a:t>GEO,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76" dirty="0">
                <a:latin typeface="Abadi" panose="020B0604020104020204" pitchFamily="34" charset="0"/>
                <a:cs typeface="Microsoft Sans Serif"/>
              </a:rPr>
              <a:t>HEO,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2" dirty="0">
                <a:latin typeface="Abadi" panose="020B0604020104020204" pitchFamily="34" charset="0"/>
                <a:cs typeface="Microsoft Sans Serif"/>
              </a:rPr>
              <a:t>SSO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86873" indent="-279556">
              <a:spcBef>
                <a:spcPts val="1525"/>
              </a:spcBef>
              <a:buChar char="•"/>
              <a:tabLst>
                <a:tab pos="286873" algn="l"/>
                <a:tab pos="287257" algn="l"/>
              </a:tabLst>
            </a:pPr>
            <a:r>
              <a:rPr sz="2000" spc="94" dirty="0">
                <a:latin typeface="Abadi" panose="020B0604020104020204" pitchFamily="34" charset="0"/>
                <a:cs typeface="Microsoft Sans Serif"/>
              </a:rPr>
              <a:t>Orbits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3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000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24" dirty="0">
                <a:latin typeface="Abadi" panose="020B0604020104020204" pitchFamily="34" charset="0"/>
                <a:cs typeface="Microsoft Sans Serif"/>
              </a:rPr>
              <a:t>0%</a:t>
            </a:r>
            <a:r>
              <a:rPr sz="2000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00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61" dirty="0">
                <a:latin typeface="Abadi" panose="020B0604020104020204" pitchFamily="34" charset="0"/>
                <a:cs typeface="Microsoft Sans Serif"/>
              </a:rPr>
              <a:t>rate: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566429" lvl="1" indent="-279942">
              <a:spcBef>
                <a:spcPts val="1525"/>
              </a:spcBef>
              <a:buChar char="-"/>
              <a:tabLst>
                <a:tab pos="566044" algn="l"/>
                <a:tab pos="566814" algn="l"/>
              </a:tabLst>
            </a:pPr>
            <a:r>
              <a:rPr sz="2000" spc="-18" dirty="0">
                <a:latin typeface="Abadi" panose="020B0604020104020204" pitchFamily="34" charset="0"/>
                <a:cs typeface="Microsoft Sans Serif"/>
              </a:rPr>
              <a:t>SO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86873" marR="948413" indent="-279556">
              <a:lnSpc>
                <a:spcPct val="111300"/>
              </a:lnSpc>
              <a:spcBef>
                <a:spcPts val="1201"/>
              </a:spcBef>
              <a:buChar char="•"/>
              <a:tabLst>
                <a:tab pos="286873" algn="l"/>
                <a:tab pos="287257" algn="l"/>
              </a:tabLst>
            </a:pPr>
            <a:r>
              <a:rPr sz="2000" spc="94" dirty="0">
                <a:latin typeface="Abadi" panose="020B0604020104020204" pitchFamily="34" charset="0"/>
                <a:cs typeface="Microsoft Sans Serif"/>
              </a:rPr>
              <a:t>Orbits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3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67" dirty="0">
                <a:latin typeface="Abadi" panose="020B0604020104020204" pitchFamily="34" charset="0"/>
                <a:cs typeface="Microsoft Sans Serif"/>
              </a:rPr>
              <a:t>rate </a:t>
            </a:r>
            <a:r>
              <a:rPr sz="2000" spc="-628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00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39" dirty="0">
                <a:latin typeface="Abadi" panose="020B0604020104020204" pitchFamily="34" charset="0"/>
                <a:cs typeface="Microsoft Sans Serif"/>
              </a:rPr>
              <a:t>50%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9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1" dirty="0">
                <a:latin typeface="Abadi" panose="020B0604020104020204" pitchFamily="34" charset="0"/>
                <a:cs typeface="Microsoft Sans Serif"/>
              </a:rPr>
              <a:t>85%: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566429" lvl="1" indent="-279942">
              <a:spcBef>
                <a:spcPts val="1525"/>
              </a:spcBef>
              <a:buChar char="-"/>
              <a:tabLst>
                <a:tab pos="566044" algn="l"/>
                <a:tab pos="566814" algn="l"/>
              </a:tabLst>
            </a:pPr>
            <a:r>
              <a:rPr sz="2000" spc="-82" dirty="0">
                <a:latin typeface="Abadi" panose="020B0604020104020204" pitchFamily="34" charset="0"/>
                <a:cs typeface="Microsoft Sans Serif"/>
              </a:rPr>
              <a:t>GTO,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73" dirty="0">
                <a:latin typeface="Abadi" panose="020B0604020104020204" pitchFamily="34" charset="0"/>
                <a:cs typeface="Microsoft Sans Serif"/>
              </a:rPr>
              <a:t>ISS,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91" dirty="0">
                <a:latin typeface="Abadi" panose="020B0604020104020204" pitchFamily="34" charset="0"/>
                <a:cs typeface="Microsoft Sans Serif"/>
              </a:rPr>
              <a:t>LEO,</a:t>
            </a:r>
            <a:r>
              <a:rPr sz="2000" spc="-12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7" dirty="0">
                <a:latin typeface="Abadi" panose="020B0604020104020204" pitchFamily="34" charset="0"/>
                <a:cs typeface="Microsoft Sans Serif"/>
              </a:rPr>
              <a:t>MEO,</a:t>
            </a:r>
            <a:r>
              <a:rPr sz="2000" spc="-9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1" dirty="0">
                <a:latin typeface="Abadi" panose="020B0604020104020204" pitchFamily="34" charset="0"/>
                <a:cs typeface="Microsoft Sans Serif"/>
              </a:rPr>
              <a:t>PO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5162" y="1523893"/>
            <a:ext cx="4762138" cy="4568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9148" y="640289"/>
            <a:ext cx="6774238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038190"/>
            <a:ext cx="10739066" cy="1993595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49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79" dirty="0">
                <a:latin typeface="Microsoft Sans Serif"/>
                <a:cs typeface="Microsoft Sans Serif"/>
              </a:rPr>
              <a:t>LEO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27" dirty="0">
                <a:latin typeface="Microsoft Sans Serif"/>
                <a:cs typeface="Microsoft Sans Serif"/>
              </a:rPr>
              <a:t>orbit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Success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appears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related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52" dirty="0">
                <a:latin typeface="Microsoft Sans Serif"/>
                <a:cs typeface="Microsoft Sans Serif"/>
              </a:rPr>
              <a:t>to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Times New Roman"/>
                <a:cs typeface="Times New Roman"/>
              </a:rPr>
              <a:t>f</a:t>
            </a:r>
            <a:r>
              <a:rPr sz="2395" spc="73" dirty="0">
                <a:latin typeface="Microsoft Sans Serif"/>
                <a:cs typeface="Microsoft Sans Serif"/>
              </a:rPr>
              <a:t>lights;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on </a:t>
            </a:r>
            <a:r>
              <a:rPr sz="2395" spc="106" dirty="0">
                <a:latin typeface="Microsoft Sans Serif"/>
                <a:cs typeface="Microsoft Sans Serif"/>
              </a:rPr>
              <a:t>the other </a:t>
            </a:r>
            <a:r>
              <a:rPr sz="2395" spc="69" dirty="0">
                <a:latin typeface="Microsoft Sans Serif"/>
                <a:cs typeface="Microsoft Sans Serif"/>
              </a:rPr>
              <a:t>hand, </a:t>
            </a:r>
            <a:r>
              <a:rPr sz="2395" spc="82" dirty="0">
                <a:latin typeface="Microsoft Sans Serif"/>
                <a:cs typeface="Microsoft Sans Serif"/>
              </a:rPr>
              <a:t>there </a:t>
            </a:r>
            <a:r>
              <a:rPr sz="2395" spc="30" dirty="0">
                <a:latin typeface="Microsoft Sans Serif"/>
                <a:cs typeface="Microsoft Sans Serif"/>
              </a:rPr>
              <a:t>seems </a:t>
            </a:r>
            <a:r>
              <a:rPr sz="2395" spc="152" dirty="0">
                <a:latin typeface="Microsoft Sans Serif"/>
                <a:cs typeface="Microsoft Sans Serif"/>
              </a:rPr>
              <a:t>to </a:t>
            </a:r>
            <a:r>
              <a:rPr sz="2395" spc="100" dirty="0">
                <a:latin typeface="Microsoft Sans Serif"/>
                <a:cs typeface="Microsoft Sans Serif"/>
              </a:rPr>
              <a:t>be </a:t>
            </a:r>
            <a:r>
              <a:rPr sz="2395" spc="109" dirty="0">
                <a:latin typeface="Microsoft Sans Serif"/>
                <a:cs typeface="Microsoft Sans Serif"/>
              </a:rPr>
              <a:t>no </a:t>
            </a:r>
            <a:r>
              <a:rPr sz="2395" spc="73" dirty="0">
                <a:latin typeface="Microsoft Sans Serif"/>
                <a:cs typeface="Microsoft Sans Serif"/>
              </a:rPr>
              <a:t>relationship </a:t>
            </a:r>
            <a:r>
              <a:rPr sz="2395" spc="100" dirty="0">
                <a:latin typeface="Microsoft Sans Serif"/>
                <a:cs typeface="Microsoft Sans Serif"/>
              </a:rPr>
              <a:t>between </a:t>
            </a:r>
            <a:r>
              <a:rPr sz="2395" spc="97" dirty="0">
                <a:latin typeface="Times New Roman"/>
                <a:cs typeface="Times New Roman"/>
              </a:rPr>
              <a:t>f</a:t>
            </a:r>
            <a:r>
              <a:rPr sz="2395" spc="97" dirty="0">
                <a:latin typeface="Microsoft Sans Serif"/>
                <a:cs typeface="Microsoft Sans Serif"/>
              </a:rPr>
              <a:t>light </a:t>
            </a:r>
            <a:r>
              <a:rPr sz="2395" spc="100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103" dirty="0">
                <a:latin typeface="Microsoft Sans Serif"/>
                <a:cs typeface="Microsoft Sans Serif"/>
              </a:rPr>
              <a:t>when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64" dirty="0">
                <a:latin typeface="Microsoft Sans Serif"/>
                <a:cs typeface="Microsoft Sans Serif"/>
              </a:rPr>
              <a:t>GTO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orbit.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1687" y="640289"/>
            <a:ext cx="6589161" cy="500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241376"/>
            <a:ext cx="10686697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Abadi" panose="020B0604020104020204" pitchFamily="34" charset="0"/>
                <a:cs typeface="Microsoft Sans Serif"/>
              </a:rPr>
              <a:t>Explanation:</a:t>
            </a:r>
            <a:endParaRPr sz="2698" dirty="0">
              <a:latin typeface="Abadi" panose="020B0604020104020204" pitchFamily="34" charset="0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30" dirty="0">
                <a:latin typeface="Abadi" panose="020B0604020104020204" pitchFamily="34" charset="0"/>
                <a:cs typeface="Microsoft Sans Serif"/>
              </a:rPr>
              <a:t>Heavy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55" dirty="0">
                <a:latin typeface="Abadi" panose="020B0604020104020204" pitchFamily="34" charset="0"/>
                <a:cs typeface="Microsoft Sans Serif"/>
              </a:rPr>
              <a:t>payloads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24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-36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3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73" dirty="0">
                <a:latin typeface="Abadi" panose="020B0604020104020204" pitchFamily="34" charset="0"/>
                <a:cs typeface="Microsoft Sans Serif"/>
              </a:rPr>
              <a:t>negative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73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sz="2395" spc="73" dirty="0">
                <a:latin typeface="Abadi" panose="020B0604020104020204" pitchFamily="34" charset="0"/>
                <a:cs typeface="Times New Roman"/>
              </a:rPr>
              <a:t>f</a:t>
            </a:r>
            <a:r>
              <a:rPr sz="2395" spc="73" dirty="0">
                <a:latin typeface="Abadi" panose="020B0604020104020204" pitchFamily="34" charset="0"/>
                <a:cs typeface="Microsoft Sans Serif"/>
              </a:rPr>
              <a:t>luence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109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-64" dirty="0">
                <a:latin typeface="Abadi" panose="020B0604020104020204" pitchFamily="34" charset="0"/>
                <a:cs typeface="Microsoft Sans Serif"/>
              </a:rPr>
              <a:t>GTO</a:t>
            </a:r>
            <a:r>
              <a:rPr sz="23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100" dirty="0">
                <a:latin typeface="Abadi" panose="020B0604020104020204" pitchFamily="34" charset="0"/>
                <a:cs typeface="Microsoft Sans Serif"/>
              </a:rPr>
              <a:t>orbits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79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79" dirty="0">
                <a:latin typeface="Abadi" panose="020B0604020104020204" pitchFamily="34" charset="0"/>
                <a:cs typeface="Microsoft Sans Serif"/>
              </a:rPr>
              <a:t>positive </a:t>
            </a:r>
            <a:r>
              <a:rPr sz="2395" spc="-628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109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sz="2395" spc="-6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-64" dirty="0">
                <a:latin typeface="Abadi" panose="020B0604020104020204" pitchFamily="34" charset="0"/>
                <a:cs typeface="Microsoft Sans Serif"/>
              </a:rPr>
              <a:t>GTO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79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dirty="0">
                <a:latin typeface="Abadi" panose="020B0604020104020204" pitchFamily="34" charset="0"/>
                <a:cs typeface="Microsoft Sans Serif"/>
              </a:rPr>
              <a:t>Polar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-79" dirty="0">
                <a:latin typeface="Abadi" panose="020B0604020104020204" pitchFamily="34" charset="0"/>
                <a:cs typeface="Microsoft Sans Serif"/>
              </a:rPr>
              <a:t>LEO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-55" dirty="0">
                <a:latin typeface="Abadi" panose="020B0604020104020204" pitchFamily="34" charset="0"/>
                <a:cs typeface="Microsoft Sans Serif"/>
              </a:rPr>
              <a:t>(ISS)</a:t>
            </a:r>
            <a:r>
              <a:rPr sz="2395" spc="-3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395" spc="85" dirty="0">
                <a:latin typeface="Abadi" panose="020B0604020104020204" pitchFamily="34" charset="0"/>
                <a:cs typeface="Microsoft Sans Serif"/>
              </a:rPr>
              <a:t>orbits.</a:t>
            </a:r>
            <a:endParaRPr sz="2395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881" y="640289"/>
            <a:ext cx="6788638" cy="5002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722" y="2923126"/>
            <a:ext cx="158349" cy="68488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endParaRPr spc="139" dirty="0"/>
          </a:p>
        </p:txBody>
      </p:sp>
      <p:sp>
        <p:nvSpPr>
          <p:cNvPr id="4" name="object 4"/>
          <p:cNvSpPr txBox="1"/>
          <p:nvPr/>
        </p:nvSpPr>
        <p:spPr>
          <a:xfrm>
            <a:off x="1275483" y="3488109"/>
            <a:ext cx="3099385" cy="120111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3" dirty="0">
                <a:latin typeface="Microsoft Sans Serif"/>
                <a:cs typeface="Microsoft Sans Serif"/>
              </a:rPr>
              <a:t>The </a:t>
            </a:r>
            <a:r>
              <a:rPr sz="2395" spc="45" dirty="0">
                <a:latin typeface="Microsoft Sans Serif"/>
                <a:cs typeface="Microsoft Sans Serif"/>
              </a:rPr>
              <a:t>success </a:t>
            </a:r>
            <a:r>
              <a:rPr sz="2395" spc="67" dirty="0">
                <a:latin typeface="Microsoft Sans Serif"/>
                <a:cs typeface="Microsoft Sans Serif"/>
              </a:rPr>
              <a:t>rate </a:t>
            </a:r>
            <a:r>
              <a:rPr sz="2395" spc="69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since </a:t>
            </a:r>
            <a:r>
              <a:rPr sz="2395" spc="6" dirty="0">
                <a:latin typeface="Microsoft Sans Serif"/>
                <a:cs typeface="Microsoft Sans Serif"/>
              </a:rPr>
              <a:t>2013 </a:t>
            </a:r>
            <a:r>
              <a:rPr sz="2395" spc="94" dirty="0">
                <a:latin typeface="Microsoft Sans Serif"/>
                <a:cs typeface="Microsoft Sans Serif"/>
              </a:rPr>
              <a:t>kept </a:t>
            </a:r>
            <a:r>
              <a:rPr sz="2395" spc="97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increasing</a:t>
            </a:r>
            <a:r>
              <a:rPr sz="2395" spc="-24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till</a:t>
            </a:r>
            <a:r>
              <a:rPr sz="2395" spc="-24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2020.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80" y="1523893"/>
            <a:ext cx="6476545" cy="45716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595" y="640289"/>
            <a:ext cx="5069078" cy="4112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444561"/>
            <a:ext cx="10732905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unique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sites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space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5" dirty="0">
                <a:latin typeface="Microsoft Sans Serif"/>
                <a:cs typeface="Microsoft Sans Serif"/>
              </a:rPr>
              <a:t>mission.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22858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695" y="640289"/>
            <a:ext cx="8665008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5079397"/>
            <a:ext cx="10404830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5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records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where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sites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begin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30" dirty="0">
                <a:latin typeface="Microsoft Sans Serif"/>
                <a:cs typeface="Microsoft Sans Serif"/>
              </a:rPr>
              <a:t>with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string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-67" dirty="0">
                <a:latin typeface="Microsoft Sans Serif"/>
                <a:cs typeface="Microsoft Sans Serif"/>
              </a:rPr>
              <a:t>'CCA'.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34894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3475" y="640289"/>
            <a:ext cx="4578917" cy="500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241375"/>
            <a:ext cx="10311259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total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5" dirty="0">
                <a:latin typeface="Microsoft Sans Serif"/>
                <a:cs typeface="Microsoft Sans Serif"/>
              </a:rPr>
              <a:t>carried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boosters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launched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-36" dirty="0">
                <a:latin typeface="Microsoft Sans Serif"/>
                <a:cs typeface="Microsoft Sans Serif"/>
              </a:rPr>
              <a:t>NASA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-61" dirty="0">
                <a:latin typeface="Microsoft Sans Serif"/>
                <a:cs typeface="Microsoft Sans Serif"/>
              </a:rPr>
              <a:t>(CRS).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15896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654" y="640289"/>
            <a:ext cx="7718822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444561"/>
            <a:ext cx="10452193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6" dirty="0">
                <a:latin typeface="Microsoft Sans Serif"/>
                <a:cs typeface="Microsoft Sans Serif"/>
              </a:rPr>
              <a:t>average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5" dirty="0">
                <a:latin typeface="Microsoft Sans Serif"/>
                <a:cs typeface="Microsoft Sans Serif"/>
              </a:rPr>
              <a:t>carried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booster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version</a:t>
            </a:r>
            <a:r>
              <a:rPr sz="2395" dirty="0">
                <a:latin typeface="Microsoft Sans Serif"/>
                <a:cs typeface="Microsoft Sans Serif"/>
              </a:rPr>
              <a:t> F9 </a:t>
            </a:r>
            <a:r>
              <a:rPr sz="2395" spc="-182" dirty="0">
                <a:latin typeface="Microsoft Sans Serif"/>
                <a:cs typeface="Microsoft Sans Serif"/>
              </a:rPr>
              <a:t>v1.1.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230" y="637089"/>
            <a:ext cx="8690075" cy="5114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241376"/>
            <a:ext cx="10652426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date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3" dirty="0">
                <a:latin typeface="Microsoft Sans Serif"/>
                <a:cs typeface="Microsoft Sans Serif"/>
              </a:rPr>
              <a:t>when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Times New Roman"/>
                <a:cs typeface="Times New Roman"/>
              </a:rPr>
              <a:t>f</a:t>
            </a:r>
            <a:r>
              <a:rPr sz="2395" spc="58" dirty="0">
                <a:latin typeface="Microsoft Sans Serif"/>
                <a:cs typeface="Microsoft Sans Serif"/>
              </a:rPr>
              <a:t>irst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successful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landing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27" dirty="0">
                <a:latin typeface="Microsoft Sans Serif"/>
                <a:cs typeface="Microsoft Sans Serif"/>
              </a:rPr>
              <a:t>outcome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18" dirty="0">
                <a:latin typeface="Microsoft Sans Serif"/>
                <a:cs typeface="Microsoft Sans Serif"/>
              </a:rPr>
              <a:t>ground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pad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21" dirty="0">
                <a:latin typeface="Microsoft Sans Serif"/>
                <a:cs typeface="Microsoft Sans Serif"/>
              </a:rPr>
              <a:t>was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achieved.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808" y="591856"/>
            <a:ext cx="9054993" cy="8542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6" y="4527007"/>
            <a:ext cx="10467980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boosters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21" dirty="0">
                <a:latin typeface="Microsoft Sans Serif"/>
                <a:cs typeface="Microsoft Sans Serif"/>
              </a:rPr>
              <a:t>which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drone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ship </a:t>
            </a:r>
            <a:r>
              <a:rPr sz="2395" spc="-625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greater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than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258" dirty="0">
                <a:latin typeface="Microsoft Sans Serif"/>
                <a:cs typeface="Microsoft Sans Serif"/>
              </a:rPr>
              <a:t>4000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49" dirty="0">
                <a:latin typeface="Microsoft Sans Serif"/>
                <a:cs typeface="Microsoft Sans Serif"/>
              </a:rPr>
              <a:t>but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3" dirty="0">
                <a:latin typeface="Microsoft Sans Serif"/>
                <a:cs typeface="Microsoft Sans Serif"/>
              </a:rPr>
              <a:t>less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than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85" dirty="0">
                <a:latin typeface="Microsoft Sans Serif"/>
                <a:cs typeface="Microsoft Sans Serif"/>
              </a:rPr>
              <a:t>6000.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904866"/>
            <a:ext cx="10794242" cy="24100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5678"/>
            <a:ext cx="4743807" cy="4893672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r>
              <a:rPr lang="en-US" sz="2000" spc="-9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30" dirty="0">
                <a:solidFill>
                  <a:schemeClr val="tx1"/>
                </a:solidFill>
                <a:latin typeface="Abadi" panose="020B0604020104020204" pitchFamily="34" charset="0"/>
              </a:rPr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r>
              <a:rPr lang="en-US" sz="2000" spc="-8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20" dirty="0">
                <a:solidFill>
                  <a:schemeClr val="tx1"/>
                </a:solidFill>
                <a:latin typeface="Abadi" panose="020B0604020104020204" pitchFamily="34" charset="0"/>
              </a:rPr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80" dirty="0">
                <a:solidFill>
                  <a:schemeClr val="tx1"/>
                </a:solidFill>
                <a:latin typeface="Abadi" panose="020B0604020104020204" pitchFamily="34" charset="0"/>
              </a:rPr>
              <a:t>Exploratory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30" dirty="0">
                <a:solidFill>
                  <a:schemeClr val="tx1"/>
                </a:solidFill>
                <a:latin typeface="Abadi" panose="020B0604020104020204" pitchFamily="34" charset="0"/>
              </a:rPr>
              <a:t>Analysis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55" dirty="0">
                <a:solidFill>
                  <a:schemeClr val="tx1"/>
                </a:solidFill>
                <a:latin typeface="Abadi" panose="020B0604020104020204" pitchFamily="34" charset="0"/>
              </a:rPr>
              <a:t>with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50" dirty="0">
                <a:solidFill>
                  <a:schemeClr val="tx1"/>
                </a:solidFill>
                <a:latin typeface="Abadi" panose="020B0604020104020204" pitchFamily="34" charset="0"/>
              </a:rPr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80" dirty="0">
                <a:solidFill>
                  <a:schemeClr val="tx1"/>
                </a:solidFill>
                <a:latin typeface="Abadi" panose="020B0604020104020204" pitchFamily="34" charset="0"/>
              </a:rPr>
              <a:t>Exploratory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30" dirty="0">
                <a:solidFill>
                  <a:schemeClr val="tx1"/>
                </a:solidFill>
                <a:latin typeface="Abadi" panose="020B0604020104020204" pitchFamily="34" charset="0"/>
              </a:rPr>
              <a:t>Analysis</a:t>
            </a:r>
            <a:r>
              <a:rPr lang="en-US" sz="2000" spc="-1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55" dirty="0">
                <a:solidFill>
                  <a:schemeClr val="tx1"/>
                </a:solidFill>
                <a:latin typeface="Abadi" panose="020B0604020104020204" pitchFamily="34" charset="0"/>
              </a:rPr>
              <a:t>with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Abadi" panose="020B0604020104020204" pitchFamily="34" charset="0"/>
              </a:rPr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95" dirty="0">
                <a:solidFill>
                  <a:schemeClr val="tx1"/>
                </a:solidFill>
                <a:latin typeface="Abadi" panose="020B0604020104020204" pitchFamily="34" charset="0"/>
              </a:rPr>
              <a:t>Building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40" dirty="0">
                <a:solidFill>
                  <a:schemeClr val="tx1"/>
                </a:solidFill>
                <a:latin typeface="Abadi" panose="020B0604020104020204" pitchFamily="34" charset="0"/>
              </a:rPr>
              <a:t>an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00" dirty="0">
                <a:solidFill>
                  <a:schemeClr val="tx1"/>
                </a:solidFill>
                <a:latin typeface="Abadi" panose="020B0604020104020204" pitchFamily="34" charset="0"/>
              </a:rPr>
              <a:t>interactive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25" dirty="0">
                <a:solidFill>
                  <a:schemeClr val="tx1"/>
                </a:solidFill>
                <a:latin typeface="Abadi" panose="020B0604020104020204" pitchFamily="34" charset="0"/>
              </a:rPr>
              <a:t>map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55" dirty="0">
                <a:solidFill>
                  <a:schemeClr val="tx1"/>
                </a:solidFill>
                <a:latin typeface="Abadi" panose="020B0604020104020204" pitchFamily="34" charset="0"/>
              </a:rPr>
              <a:t>with</a:t>
            </a:r>
            <a:r>
              <a:rPr lang="en-US" sz="2000" spc="-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60" dirty="0">
                <a:solidFill>
                  <a:schemeClr val="tx1"/>
                </a:solidFill>
                <a:latin typeface="Abadi" panose="020B0604020104020204" pitchFamily="34" charset="0"/>
              </a:rPr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95" dirty="0">
                <a:solidFill>
                  <a:schemeClr val="tx1"/>
                </a:solidFill>
                <a:latin typeface="Abadi" panose="020B0604020104020204" pitchFamily="34" charset="0"/>
              </a:rPr>
              <a:t>Building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-40" dirty="0">
                <a:solidFill>
                  <a:schemeClr val="tx1"/>
                </a:solidFill>
                <a:latin typeface="Abadi" panose="020B0604020104020204" pitchFamily="34" charset="0"/>
              </a:rPr>
              <a:t>a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60" dirty="0">
                <a:solidFill>
                  <a:schemeClr val="tx1"/>
                </a:solidFill>
                <a:latin typeface="Abadi" panose="020B0604020104020204" pitchFamily="34" charset="0"/>
              </a:rPr>
              <a:t>Dashboard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155" dirty="0">
                <a:solidFill>
                  <a:schemeClr val="tx1"/>
                </a:solidFill>
                <a:latin typeface="Abadi" panose="020B0604020104020204" pitchFamily="34" charset="0"/>
              </a:rPr>
              <a:t>with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6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2000" spc="-10" dirty="0">
                <a:solidFill>
                  <a:schemeClr val="tx1"/>
                </a:solidFill>
                <a:latin typeface="Abadi" panose="020B0604020104020204" pitchFamily="34" charset="0"/>
              </a:rPr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75" dirty="0">
                <a:solidFill>
                  <a:schemeClr val="tx1"/>
                </a:solidFill>
                <a:latin typeface="Abadi" panose="020B0604020104020204" pitchFamily="34" charset="0"/>
              </a:rPr>
              <a:t>Predictive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20" dirty="0">
                <a:solidFill>
                  <a:schemeClr val="tx1"/>
                </a:solidFill>
                <a:latin typeface="Abadi" panose="020B0604020104020204" pitchFamily="34" charset="0"/>
              </a:rPr>
              <a:t>analysis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000" spc="45" dirty="0">
                <a:solidFill>
                  <a:schemeClr val="tx1"/>
                </a:solidFill>
                <a:latin typeface="Abadi" panose="020B0604020104020204" pitchFamily="34" charset="0"/>
              </a:rPr>
              <a:t>(Classi</a:t>
            </a:r>
            <a:r>
              <a:rPr lang="en-US" sz="2000" spc="4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000" spc="45" dirty="0">
                <a:solidFill>
                  <a:schemeClr val="tx1"/>
                </a:solidFill>
                <a:latin typeface="Abadi" panose="020B0604020104020204" pitchFamily="34" charset="0"/>
              </a:rPr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lang="en-US" sz="3600" dirty="0"/>
          </a:p>
          <a:p>
            <a:pPr marL="12700">
              <a:lnSpc>
                <a:spcPct val="100000"/>
              </a:lnSpc>
            </a:pPr>
            <a:r>
              <a:rPr lang="en-US" sz="2800" b="1" spc="140" dirty="0">
                <a:solidFill>
                  <a:schemeClr val="tx1"/>
                </a:solidFill>
                <a:latin typeface="Abadi" panose="020B0604020104020204" pitchFamily="34" charset="0"/>
              </a:rPr>
              <a:t>Summary</a:t>
            </a:r>
            <a:r>
              <a:rPr lang="en-US" sz="2800" b="1" spc="-95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800" b="1" spc="220" dirty="0">
                <a:solidFill>
                  <a:schemeClr val="tx1"/>
                </a:solidFill>
                <a:latin typeface="Abadi" panose="020B0604020104020204" pitchFamily="34" charset="0"/>
              </a:rPr>
              <a:t>of</a:t>
            </a:r>
            <a:r>
              <a:rPr lang="en-US" sz="2800" b="1" spc="-9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800" b="1" spc="90" dirty="0">
                <a:solidFill>
                  <a:schemeClr val="tx1"/>
                </a:solidFill>
                <a:latin typeface="Abadi" panose="020B0604020104020204" pitchFamily="34" charset="0"/>
              </a:rPr>
              <a:t>all</a:t>
            </a:r>
            <a:r>
              <a:rPr lang="en-US" sz="2800" b="1" spc="-9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800" b="1" spc="114" dirty="0">
                <a:solidFill>
                  <a:schemeClr val="tx1"/>
                </a:solidFill>
                <a:latin typeface="Abadi" panose="020B0604020104020204" pitchFamily="34" charset="0"/>
              </a:rPr>
              <a:t>results</a:t>
            </a:r>
            <a:endParaRPr lang="en-US" sz="2800" b="1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80" dirty="0">
                <a:solidFill>
                  <a:schemeClr val="tx1"/>
                </a:solidFill>
              </a:rPr>
              <a:t>Exploratory</a:t>
            </a:r>
            <a:r>
              <a:rPr lang="en-US" sz="2000" spc="-15" dirty="0">
                <a:solidFill>
                  <a:schemeClr val="tx1"/>
                </a:solidFill>
              </a:rPr>
              <a:t> </a:t>
            </a:r>
            <a:r>
              <a:rPr lang="en-US" sz="2000" spc="20" dirty="0">
                <a:solidFill>
                  <a:schemeClr val="tx1"/>
                </a:solidFill>
              </a:rPr>
              <a:t>Data</a:t>
            </a:r>
            <a:r>
              <a:rPr lang="en-US" sz="2000" spc="-15" dirty="0">
                <a:solidFill>
                  <a:schemeClr val="tx1"/>
                </a:solidFill>
              </a:rPr>
              <a:t> </a:t>
            </a:r>
            <a:r>
              <a:rPr lang="en-US" sz="2000" spc="30" dirty="0">
                <a:solidFill>
                  <a:schemeClr val="tx1"/>
                </a:solidFill>
              </a:rPr>
              <a:t>Analysis</a:t>
            </a:r>
            <a:r>
              <a:rPr lang="en-US" sz="2000" spc="-10" dirty="0">
                <a:solidFill>
                  <a:schemeClr val="tx1"/>
                </a:solidFill>
              </a:rPr>
              <a:t> </a:t>
            </a:r>
            <a:r>
              <a:rPr lang="en-US" sz="2000" spc="60" dirty="0">
                <a:solidFill>
                  <a:schemeClr val="tx1"/>
                </a:solidFill>
              </a:rPr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90" dirty="0">
                <a:solidFill>
                  <a:schemeClr val="tx1"/>
                </a:solidFill>
              </a:rPr>
              <a:t>Interactive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spc="75" dirty="0">
                <a:solidFill>
                  <a:schemeClr val="tx1"/>
                </a:solidFill>
              </a:rPr>
              <a:t>analytics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spc="150" dirty="0">
                <a:solidFill>
                  <a:schemeClr val="tx1"/>
                </a:solidFill>
              </a:rPr>
              <a:t>demo</a:t>
            </a:r>
            <a:r>
              <a:rPr lang="en-US" sz="2000" spc="5" dirty="0">
                <a:solidFill>
                  <a:schemeClr val="tx1"/>
                </a:solidFill>
              </a:rPr>
              <a:t> </a:t>
            </a:r>
            <a:r>
              <a:rPr lang="en-US" sz="2000" spc="100" dirty="0">
                <a:solidFill>
                  <a:schemeClr val="tx1"/>
                </a:solidFill>
              </a:rPr>
              <a:t>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spc="70" dirty="0">
                <a:solidFill>
                  <a:schemeClr val="tx1"/>
                </a:solidFill>
              </a:rPr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2000" spc="75" dirty="0">
                <a:solidFill>
                  <a:schemeClr val="tx1"/>
                </a:solidFill>
              </a:rPr>
              <a:t>Predictive</a:t>
            </a:r>
            <a:r>
              <a:rPr lang="en-US" sz="2000" spc="-15" dirty="0">
                <a:solidFill>
                  <a:schemeClr val="tx1"/>
                </a:solidFill>
              </a:rPr>
              <a:t> </a:t>
            </a:r>
            <a:r>
              <a:rPr lang="en-US" sz="2000" spc="20" dirty="0">
                <a:solidFill>
                  <a:schemeClr val="tx1"/>
                </a:solidFill>
              </a:rPr>
              <a:t>analysis</a:t>
            </a:r>
            <a:r>
              <a:rPr lang="en-US" sz="2000" spc="-15" dirty="0">
                <a:solidFill>
                  <a:schemeClr val="tx1"/>
                </a:solidFill>
              </a:rPr>
              <a:t> </a:t>
            </a:r>
            <a:r>
              <a:rPr lang="en-US" sz="2000" spc="60" dirty="0">
                <a:solidFill>
                  <a:schemeClr val="tx1"/>
                </a:solidFill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03985FA6-AA4D-4859-69D6-788F6DEFB3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2748" y="1204705"/>
            <a:ext cx="4070555" cy="44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483" y="643438"/>
            <a:ext cx="9125300" cy="9793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730193"/>
            <a:ext cx="10582730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total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successful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1" dirty="0">
                <a:latin typeface="Microsoft Sans Serif"/>
                <a:cs typeface="Microsoft Sans Serif"/>
              </a:rPr>
              <a:t>failure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mission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outcomes.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2158848"/>
            <a:ext cx="10794242" cy="21590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634" y="640289"/>
            <a:ext cx="8523133" cy="5002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5011363"/>
            <a:ext cx="10016685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61" dirty="0">
                <a:latin typeface="Microsoft Sans Serif"/>
                <a:cs typeface="Microsoft Sans Serif"/>
              </a:rPr>
              <a:t>Listing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9" dirty="0">
                <a:latin typeface="Microsoft Sans Serif"/>
                <a:cs typeface="Microsoft Sans Serif"/>
              </a:rPr>
              <a:t>names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18" dirty="0">
                <a:latin typeface="Microsoft Sans Serif"/>
                <a:cs typeface="Microsoft Sans Serif"/>
              </a:rPr>
              <a:t>of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82" dirty="0">
                <a:latin typeface="Microsoft Sans Serif"/>
                <a:cs typeface="Microsoft Sans Serif"/>
              </a:rPr>
              <a:t>booster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6" dirty="0">
                <a:latin typeface="Microsoft Sans Serif"/>
                <a:cs typeface="Microsoft Sans Serif"/>
              </a:rPr>
              <a:t>versions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03" dirty="0">
                <a:latin typeface="Microsoft Sans Serif"/>
                <a:cs typeface="Microsoft Sans Serif"/>
              </a:rPr>
              <a:t>which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21" dirty="0">
                <a:latin typeface="Microsoft Sans Serif"/>
                <a:cs typeface="Microsoft Sans Serif"/>
              </a:rPr>
              <a:t>have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73" dirty="0">
                <a:latin typeface="Microsoft Sans Serif"/>
                <a:cs typeface="Microsoft Sans Serif"/>
              </a:rPr>
              <a:t>carried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maximum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payload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9" dirty="0">
                <a:latin typeface="Microsoft Sans Serif"/>
                <a:cs typeface="Microsoft Sans Serif"/>
              </a:rPr>
              <a:t>mass.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34922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33" y="640289"/>
            <a:ext cx="4903201" cy="4112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241375"/>
            <a:ext cx="9809135" cy="1990646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failed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landing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outcomes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drone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52" dirty="0">
                <a:latin typeface="Microsoft Sans Serif"/>
                <a:cs typeface="Microsoft Sans Serif"/>
              </a:rPr>
              <a:t>ship,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their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booster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versions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site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for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months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33" dirty="0">
                <a:latin typeface="Microsoft Sans Serif"/>
                <a:cs typeface="Microsoft Sans Serif"/>
              </a:rPr>
              <a:t>year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-21" dirty="0">
                <a:latin typeface="Microsoft Sans Serif"/>
                <a:cs typeface="Microsoft Sans Serif"/>
              </a:rPr>
              <a:t>2015.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1903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52" y="761735"/>
            <a:ext cx="10779358" cy="3166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5013193"/>
            <a:ext cx="10714807" cy="1338063"/>
          </a:xfrm>
          <a:prstGeom prst="rect">
            <a:avLst/>
          </a:prstGeom>
        </p:spPr>
        <p:txBody>
          <a:bodyPr vert="horz" wrap="square" lIns="0" tIns="192917" rIns="0" bIns="0" rtlCol="0">
            <a:spAutoFit/>
          </a:bodyPr>
          <a:lstStyle/>
          <a:p>
            <a:pPr marL="7701">
              <a:spcBef>
                <a:spcPts val="1519"/>
              </a:spcBef>
            </a:pPr>
            <a:r>
              <a:rPr sz="2274" spc="85" dirty="0">
                <a:latin typeface="Microsoft Sans Serif"/>
                <a:cs typeface="Microsoft Sans Serif"/>
              </a:rPr>
              <a:t>Explanation:</a:t>
            </a:r>
            <a:endParaRPr sz="2274" dirty="0">
              <a:latin typeface="Microsoft Sans Serif"/>
              <a:cs typeface="Microsoft Sans Serif"/>
            </a:endParaRPr>
          </a:p>
          <a:p>
            <a:pPr marL="803629" marR="3081" indent="-237584">
              <a:lnSpc>
                <a:spcPct val="110800"/>
              </a:lnSpc>
              <a:spcBef>
                <a:spcPts val="1031"/>
              </a:spcBef>
              <a:buChar char="•"/>
              <a:tabLst>
                <a:tab pos="803629" algn="l"/>
                <a:tab pos="804014" algn="l"/>
              </a:tabLst>
            </a:pPr>
            <a:r>
              <a:rPr sz="2031" spc="27" dirty="0">
                <a:latin typeface="Microsoft Sans Serif"/>
                <a:cs typeface="Microsoft Sans Serif"/>
              </a:rPr>
              <a:t>Ranking </a:t>
            </a:r>
            <a:r>
              <a:rPr sz="2031" spc="91" dirty="0">
                <a:latin typeface="Microsoft Sans Serif"/>
                <a:cs typeface="Microsoft Sans Serif"/>
              </a:rPr>
              <a:t>the </a:t>
            </a:r>
            <a:r>
              <a:rPr sz="2031" spc="115" dirty="0">
                <a:latin typeface="Microsoft Sans Serif"/>
                <a:cs typeface="Microsoft Sans Serif"/>
              </a:rPr>
              <a:t>count </a:t>
            </a:r>
            <a:r>
              <a:rPr sz="2031" spc="121" dirty="0">
                <a:latin typeface="Microsoft Sans Serif"/>
                <a:cs typeface="Microsoft Sans Serif"/>
              </a:rPr>
              <a:t>of </a:t>
            </a:r>
            <a:r>
              <a:rPr sz="2031" spc="79" dirty="0">
                <a:latin typeface="Microsoft Sans Serif"/>
                <a:cs typeface="Microsoft Sans Serif"/>
              </a:rPr>
              <a:t>landing </a:t>
            </a:r>
            <a:r>
              <a:rPr sz="2031" spc="94" dirty="0">
                <a:latin typeface="Microsoft Sans Serif"/>
                <a:cs typeface="Microsoft Sans Serif"/>
              </a:rPr>
              <a:t>outcomes </a:t>
            </a:r>
            <a:r>
              <a:rPr sz="2031" spc="45" dirty="0">
                <a:latin typeface="Microsoft Sans Serif"/>
                <a:cs typeface="Microsoft Sans Serif"/>
              </a:rPr>
              <a:t>(such </a:t>
            </a:r>
            <a:r>
              <a:rPr sz="2031" spc="-33" dirty="0">
                <a:latin typeface="Microsoft Sans Serif"/>
                <a:cs typeface="Microsoft Sans Serif"/>
              </a:rPr>
              <a:t>as </a:t>
            </a:r>
            <a:r>
              <a:rPr sz="2031" spc="12" dirty="0">
                <a:latin typeface="Microsoft Sans Serif"/>
                <a:cs typeface="Microsoft Sans Serif"/>
              </a:rPr>
              <a:t>Failure </a:t>
            </a:r>
            <a:r>
              <a:rPr sz="2031" spc="67" dirty="0">
                <a:latin typeface="Microsoft Sans Serif"/>
                <a:cs typeface="Microsoft Sans Serif"/>
              </a:rPr>
              <a:t>(drone </a:t>
            </a:r>
            <a:r>
              <a:rPr sz="2031" spc="45" dirty="0">
                <a:latin typeface="Microsoft Sans Serif"/>
                <a:cs typeface="Microsoft Sans Serif"/>
              </a:rPr>
              <a:t>ship) </a:t>
            </a:r>
            <a:r>
              <a:rPr sz="2031" spc="94" dirty="0">
                <a:latin typeface="Microsoft Sans Serif"/>
                <a:cs typeface="Microsoft Sans Serif"/>
              </a:rPr>
              <a:t>or </a:t>
            </a:r>
            <a:r>
              <a:rPr sz="2031" spc="33" dirty="0">
                <a:latin typeface="Microsoft Sans Serif"/>
                <a:cs typeface="Microsoft Sans Serif"/>
              </a:rPr>
              <a:t>Success </a:t>
            </a:r>
            <a:r>
              <a:rPr sz="2031" spc="36" dirty="0">
                <a:latin typeface="Microsoft Sans Serif"/>
                <a:cs typeface="Microsoft Sans Serif"/>
              </a:rPr>
              <a:t> </a:t>
            </a:r>
            <a:r>
              <a:rPr sz="2031" spc="85" dirty="0">
                <a:latin typeface="Microsoft Sans Serif"/>
                <a:cs typeface="Microsoft Sans Serif"/>
              </a:rPr>
              <a:t>(ground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45" dirty="0">
                <a:latin typeface="Microsoft Sans Serif"/>
                <a:cs typeface="Microsoft Sans Serif"/>
              </a:rPr>
              <a:t>pad))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88" dirty="0">
                <a:latin typeface="Microsoft Sans Serif"/>
                <a:cs typeface="Microsoft Sans Serif"/>
              </a:rPr>
              <a:t>between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91" dirty="0">
                <a:latin typeface="Microsoft Sans Serif"/>
                <a:cs typeface="Microsoft Sans Serif"/>
              </a:rPr>
              <a:t>the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76" dirty="0">
                <a:latin typeface="Microsoft Sans Serif"/>
                <a:cs typeface="Microsoft Sans Serif"/>
              </a:rPr>
              <a:t>date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91" dirty="0">
                <a:latin typeface="Microsoft Sans Serif"/>
                <a:cs typeface="Microsoft Sans Serif"/>
              </a:rPr>
              <a:t>2010-06-04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69" dirty="0">
                <a:latin typeface="Microsoft Sans Serif"/>
                <a:cs typeface="Microsoft Sans Serif"/>
              </a:rPr>
              <a:t>and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36" dirty="0">
                <a:latin typeface="Microsoft Sans Serif"/>
                <a:cs typeface="Microsoft Sans Serif"/>
              </a:rPr>
              <a:t>2017-03-20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73" dirty="0">
                <a:latin typeface="Microsoft Sans Serif"/>
                <a:cs typeface="Microsoft Sans Serif"/>
              </a:rPr>
              <a:t>in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85" dirty="0">
                <a:latin typeface="Microsoft Sans Serif"/>
                <a:cs typeface="Microsoft Sans Serif"/>
              </a:rPr>
              <a:t>descending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52" dirty="0">
                <a:latin typeface="Microsoft Sans Serif"/>
                <a:cs typeface="Microsoft Sans Serif"/>
              </a:rPr>
              <a:t>order.</a:t>
            </a:r>
            <a:endParaRPr sz="2031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34909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534" y="682532"/>
            <a:ext cx="10847763" cy="4676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1474994"/>
            <a:ext cx="4522198" cy="4696825"/>
          </a:xfrm>
          <a:prstGeom prst="rect">
            <a:avLst/>
          </a:prstGeom>
        </p:spPr>
        <p:txBody>
          <a:bodyPr vert="horz" wrap="square" lIns="0" tIns="134773" rIns="0" bIns="0" rtlCol="0">
            <a:spAutoFit/>
          </a:bodyPr>
          <a:lstStyle/>
          <a:p>
            <a:pPr marL="7701">
              <a:spcBef>
                <a:spcPts val="1061"/>
              </a:spcBef>
            </a:pPr>
            <a:r>
              <a:rPr sz="1637" spc="58" dirty="0">
                <a:latin typeface="Microsoft Sans Serif"/>
                <a:cs typeface="Microsoft Sans Serif"/>
              </a:rPr>
              <a:t>Explanation:</a:t>
            </a:r>
            <a:endParaRPr sz="1637" dirty="0">
              <a:latin typeface="Microsoft Sans Serif"/>
              <a:cs typeface="Microsoft Sans Serif"/>
            </a:endParaRPr>
          </a:p>
          <a:p>
            <a:pPr marL="736627" marR="3081" indent="-170583">
              <a:lnSpc>
                <a:spcPct val="108800"/>
              </a:lnSpc>
              <a:spcBef>
                <a:spcPts val="737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49" dirty="0">
                <a:latin typeface="Microsoft Sans Serif"/>
                <a:cs typeface="Microsoft Sans Serif"/>
              </a:rPr>
              <a:t>Most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39" dirty="0">
                <a:latin typeface="Microsoft Sans Serif"/>
                <a:cs typeface="Microsoft Sans Serif"/>
              </a:rPr>
              <a:t>Launch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sites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12" dirty="0">
                <a:latin typeface="Microsoft Sans Serif"/>
                <a:cs typeface="Microsoft Sans Serif"/>
              </a:rPr>
              <a:t>are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proximity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Equator </a:t>
            </a:r>
            <a:r>
              <a:rPr sz="1455" spc="33" dirty="0">
                <a:latin typeface="Microsoft Sans Serif"/>
                <a:cs typeface="Microsoft Sans Serif"/>
              </a:rPr>
              <a:t>line. </a:t>
            </a:r>
            <a:r>
              <a:rPr sz="1455" spc="6" dirty="0">
                <a:latin typeface="Microsoft Sans Serif"/>
                <a:cs typeface="Microsoft Sans Serif"/>
              </a:rPr>
              <a:t>The </a:t>
            </a:r>
            <a:r>
              <a:rPr sz="1455" spc="49" dirty="0">
                <a:latin typeface="Microsoft Sans Serif"/>
                <a:cs typeface="Microsoft Sans Serif"/>
              </a:rPr>
              <a:t>land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39" dirty="0">
                <a:latin typeface="Microsoft Sans Serif"/>
                <a:cs typeface="Microsoft Sans Serif"/>
              </a:rPr>
              <a:t>faster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49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55" dirty="0">
                <a:latin typeface="Microsoft Sans Serif"/>
                <a:cs typeface="Microsoft Sans Serif"/>
              </a:rPr>
              <a:t>than </a:t>
            </a:r>
            <a:r>
              <a:rPr sz="1455" spc="21" dirty="0">
                <a:latin typeface="Microsoft Sans Serif"/>
                <a:cs typeface="Microsoft Sans Serif"/>
              </a:rPr>
              <a:t>any </a:t>
            </a:r>
            <a:r>
              <a:rPr sz="1455" spc="67" dirty="0">
                <a:latin typeface="Microsoft Sans Serif"/>
                <a:cs typeface="Microsoft Sans Serif"/>
              </a:rPr>
              <a:t>other </a:t>
            </a:r>
            <a:r>
              <a:rPr sz="1455" spc="52" dirty="0">
                <a:latin typeface="Microsoft Sans Serif"/>
                <a:cs typeface="Microsoft Sans Serif"/>
              </a:rPr>
              <a:t>place </a:t>
            </a:r>
            <a:r>
              <a:rPr sz="1455" spc="69" dirty="0">
                <a:latin typeface="Microsoft Sans Serif"/>
                <a:cs typeface="Microsoft Sans Serif"/>
              </a:rPr>
              <a:t>on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15" dirty="0">
                <a:latin typeface="Microsoft Sans Serif"/>
                <a:cs typeface="Microsoft Sans Serif"/>
              </a:rPr>
              <a:t>Earth. </a:t>
            </a:r>
            <a:r>
              <a:rPr sz="1455" spc="64" dirty="0">
                <a:latin typeface="Microsoft Sans Serif"/>
                <a:cs typeface="Microsoft Sans Serif"/>
              </a:rPr>
              <a:t>Anything </a:t>
            </a:r>
            <a:r>
              <a:rPr sz="1455" spc="69" dirty="0">
                <a:latin typeface="Microsoft Sans Serif"/>
                <a:cs typeface="Microsoft Sans Serif"/>
              </a:rPr>
              <a:t>on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18" dirty="0">
                <a:latin typeface="Microsoft Sans Serif"/>
                <a:cs typeface="Microsoft Sans Serif"/>
              </a:rPr>
              <a:t>Earth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9" dirty="0">
                <a:latin typeface="Microsoft Sans Serif"/>
                <a:cs typeface="Microsoft Sans Serif"/>
              </a:rPr>
              <a:t> </a:t>
            </a:r>
            <a:r>
              <a:rPr sz="1455" spc="30" dirty="0">
                <a:latin typeface="Microsoft Sans Serif"/>
                <a:cs typeface="Microsoft Sans Serif"/>
              </a:rPr>
              <a:t>already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73" dirty="0">
                <a:latin typeface="Microsoft Sans Serif"/>
                <a:cs typeface="Microsoft Sans Serif"/>
              </a:rPr>
              <a:t>moving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at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-9" dirty="0">
                <a:latin typeface="Microsoft Sans Serif"/>
                <a:cs typeface="Microsoft Sans Serif"/>
              </a:rPr>
              <a:t>1670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km/hour.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If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-21" dirty="0">
                <a:latin typeface="Microsoft Sans Serif"/>
                <a:cs typeface="Microsoft Sans Serif"/>
              </a:rPr>
              <a:t>a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ship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launched </a:t>
            </a:r>
            <a:r>
              <a:rPr sz="1455" spc="82" dirty="0">
                <a:latin typeface="Microsoft Sans Serif"/>
                <a:cs typeface="Microsoft Sans Serif"/>
              </a:rPr>
              <a:t>from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45" dirty="0">
                <a:latin typeface="Microsoft Sans Serif"/>
                <a:cs typeface="Microsoft Sans Serif"/>
              </a:rPr>
              <a:t>goes </a:t>
            </a:r>
            <a:r>
              <a:rPr sz="1455" spc="82" dirty="0">
                <a:latin typeface="Microsoft Sans Serif"/>
                <a:cs typeface="Microsoft Sans Serif"/>
              </a:rPr>
              <a:t>up </a:t>
            </a:r>
            <a:r>
              <a:rPr sz="1455" spc="73" dirty="0">
                <a:latin typeface="Microsoft Sans Serif"/>
                <a:cs typeface="Microsoft Sans Serif"/>
              </a:rPr>
              <a:t>into </a:t>
            </a:r>
            <a:r>
              <a:rPr sz="1455" spc="76" dirty="0">
                <a:latin typeface="Microsoft Sans Serif"/>
                <a:cs typeface="Microsoft Sans Serif"/>
              </a:rPr>
              <a:t> </a:t>
            </a:r>
            <a:r>
              <a:rPr sz="1455" spc="30" dirty="0">
                <a:latin typeface="Microsoft Sans Serif"/>
                <a:cs typeface="Microsoft Sans Serif"/>
              </a:rPr>
              <a:t>space, </a:t>
            </a:r>
            <a:r>
              <a:rPr sz="1455" spc="52" dirty="0">
                <a:latin typeface="Microsoft Sans Serif"/>
                <a:cs typeface="Microsoft Sans Serif"/>
              </a:rPr>
              <a:t>and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18" dirty="0">
                <a:latin typeface="Microsoft Sans Serif"/>
                <a:cs typeface="Microsoft Sans Serif"/>
              </a:rPr>
              <a:t>also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55" dirty="0">
                <a:latin typeface="Microsoft Sans Serif"/>
                <a:cs typeface="Microsoft Sans Serif"/>
              </a:rPr>
              <a:t>around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18" dirty="0">
                <a:latin typeface="Microsoft Sans Serif"/>
                <a:cs typeface="Microsoft Sans Serif"/>
              </a:rPr>
              <a:t>Earth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24" dirty="0">
                <a:latin typeface="Microsoft Sans Serif"/>
                <a:cs typeface="Microsoft Sans Serif"/>
              </a:rPr>
              <a:t>same </a:t>
            </a:r>
            <a:r>
              <a:rPr sz="1455" spc="45" dirty="0">
                <a:latin typeface="Microsoft Sans Serif"/>
                <a:cs typeface="Microsoft Sans Serif"/>
              </a:rPr>
              <a:t>speed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15" dirty="0">
                <a:latin typeface="Microsoft Sans Serif"/>
                <a:cs typeface="Microsoft Sans Serif"/>
              </a:rPr>
              <a:t>was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76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before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launching.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" dirty="0">
                <a:latin typeface="Microsoft Sans Serif"/>
                <a:cs typeface="Microsoft Sans Serif"/>
              </a:rPr>
              <a:t>This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" dirty="0">
                <a:latin typeface="Microsoft Sans Serif"/>
                <a:cs typeface="Microsoft Sans Serif"/>
              </a:rPr>
              <a:t>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because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inertia.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3" dirty="0">
                <a:latin typeface="Microsoft Sans Serif"/>
                <a:cs typeface="Microsoft Sans Serif"/>
              </a:rPr>
              <a:t>This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speed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8" dirty="0">
                <a:latin typeface="Microsoft Sans Serif"/>
                <a:cs typeface="Microsoft Sans Serif"/>
              </a:rPr>
              <a:t>will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8" dirty="0">
                <a:latin typeface="Microsoft Sans Serif"/>
                <a:cs typeface="Microsoft Sans Serif"/>
              </a:rPr>
              <a:t>help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spacecraft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keep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2" dirty="0">
                <a:latin typeface="Microsoft Sans Serif"/>
                <a:cs typeface="Microsoft Sans Serif"/>
              </a:rPr>
              <a:t>up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-21" dirty="0">
                <a:latin typeface="Microsoft Sans Serif"/>
                <a:cs typeface="Microsoft Sans Serif"/>
              </a:rPr>
              <a:t>a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91" dirty="0">
                <a:latin typeface="Microsoft Sans Serif"/>
                <a:cs typeface="Microsoft Sans Serif"/>
              </a:rPr>
              <a:t>good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enough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speed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stay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orbit.</a:t>
            </a:r>
            <a:endParaRPr sz="1455" dirty="0">
              <a:latin typeface="Microsoft Sans Serif"/>
              <a:cs typeface="Microsoft Sans Serif"/>
            </a:endParaRPr>
          </a:p>
          <a:p>
            <a:pPr marL="736627" marR="148250" indent="-170583">
              <a:lnSpc>
                <a:spcPct val="108800"/>
              </a:lnSpc>
              <a:spcBef>
                <a:spcPts val="731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33" dirty="0">
                <a:latin typeface="Microsoft Sans Serif"/>
                <a:cs typeface="Microsoft Sans Serif"/>
              </a:rPr>
              <a:t>All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launch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sites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12" dirty="0">
                <a:latin typeface="Microsoft Sans Serif"/>
                <a:cs typeface="Microsoft Sans Serif"/>
              </a:rPr>
              <a:t>are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very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close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proximity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42" dirty="0">
                <a:latin typeface="Microsoft Sans Serif"/>
                <a:cs typeface="Microsoft Sans Serif"/>
              </a:rPr>
              <a:t>coast, </a:t>
            </a:r>
            <a:r>
              <a:rPr sz="1455" spc="55" dirty="0">
                <a:latin typeface="Microsoft Sans Serif"/>
                <a:cs typeface="Microsoft Sans Serif"/>
              </a:rPr>
              <a:t>while </a:t>
            </a:r>
            <a:r>
              <a:rPr sz="1455" spc="58" dirty="0">
                <a:latin typeface="Microsoft Sans Serif"/>
                <a:cs typeface="Microsoft Sans Serif"/>
              </a:rPr>
              <a:t>launching </a:t>
            </a:r>
            <a:r>
              <a:rPr sz="1455" spc="45" dirty="0">
                <a:latin typeface="Microsoft Sans Serif"/>
                <a:cs typeface="Microsoft Sans Serif"/>
              </a:rPr>
              <a:t>rockets </a:t>
            </a:r>
            <a:r>
              <a:rPr sz="1455" spc="49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towards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9" dirty="0">
                <a:latin typeface="Microsoft Sans Serif"/>
                <a:cs typeface="Microsoft Sans Serif"/>
              </a:rPr>
              <a:t>ocean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76" dirty="0">
                <a:latin typeface="Microsoft Sans Serif"/>
                <a:cs typeface="Microsoft Sans Serif"/>
              </a:rPr>
              <a:t>it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minimises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27" dirty="0">
                <a:latin typeface="Microsoft Sans Serif"/>
                <a:cs typeface="Microsoft Sans Serif"/>
              </a:rPr>
              <a:t>risk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49" dirty="0">
                <a:latin typeface="Microsoft Sans Serif"/>
                <a:cs typeface="Microsoft Sans Serif"/>
              </a:rPr>
              <a:t>having </a:t>
            </a:r>
            <a:r>
              <a:rPr sz="1455" spc="21" dirty="0">
                <a:latin typeface="Microsoft Sans Serif"/>
                <a:cs typeface="Microsoft Sans Serif"/>
              </a:rPr>
              <a:t>any </a:t>
            </a:r>
            <a:r>
              <a:rPr sz="1455" spc="52" dirty="0">
                <a:latin typeface="Microsoft Sans Serif"/>
                <a:cs typeface="Microsoft Sans Serif"/>
              </a:rPr>
              <a:t>debris </a:t>
            </a:r>
            <a:r>
              <a:rPr sz="1455" spc="82" dirty="0">
                <a:latin typeface="Microsoft Sans Serif"/>
                <a:cs typeface="Microsoft Sans Serif"/>
              </a:rPr>
              <a:t>dropping </a:t>
            </a:r>
            <a:r>
              <a:rPr sz="1455" spc="69" dirty="0">
                <a:latin typeface="Microsoft Sans Serif"/>
                <a:cs typeface="Microsoft Sans Serif"/>
              </a:rPr>
              <a:t>or </a:t>
            </a:r>
            <a:r>
              <a:rPr sz="1455" spc="64" dirty="0">
                <a:latin typeface="Microsoft Sans Serif"/>
                <a:cs typeface="Microsoft Sans Serif"/>
              </a:rPr>
              <a:t>exploding </a:t>
            </a:r>
            <a:r>
              <a:rPr sz="1455" spc="67" dirty="0">
                <a:latin typeface="Microsoft Sans Serif"/>
                <a:cs typeface="Microsoft Sans Serif"/>
              </a:rPr>
              <a:t> </a:t>
            </a:r>
            <a:r>
              <a:rPr sz="1455" spc="33" dirty="0">
                <a:latin typeface="Microsoft Sans Serif"/>
                <a:cs typeface="Microsoft Sans Serif"/>
              </a:rPr>
              <a:t>near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people.</a:t>
            </a:r>
            <a:endParaRPr sz="145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4525" y="1526010"/>
            <a:ext cx="5585101" cy="47011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790" y="640289"/>
            <a:ext cx="10130155" cy="5002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6" y="1609860"/>
            <a:ext cx="2005031" cy="414499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7"/>
              </a:spcBef>
            </a:pPr>
            <a:r>
              <a:rPr sz="2638" spc="91" dirty="0"/>
              <a:t>Explanation:</a:t>
            </a:r>
            <a:endParaRPr sz="2638"/>
          </a:p>
        </p:txBody>
      </p:sp>
      <p:sp>
        <p:nvSpPr>
          <p:cNvPr id="4" name="object 4"/>
          <p:cNvSpPr txBox="1"/>
          <p:nvPr/>
        </p:nvSpPr>
        <p:spPr>
          <a:xfrm>
            <a:off x="1275336" y="2163542"/>
            <a:ext cx="4836411" cy="402444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81481" marR="3081" indent="-274166">
              <a:lnSpc>
                <a:spcPct val="110600"/>
              </a:lnSpc>
              <a:spcBef>
                <a:spcPts val="58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49" dirty="0">
                <a:latin typeface="Microsoft Sans Serif"/>
                <a:cs typeface="Microsoft Sans Serif"/>
              </a:rPr>
              <a:t>From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109" dirty="0">
                <a:latin typeface="Microsoft Sans Serif"/>
                <a:cs typeface="Microsoft Sans Serif"/>
              </a:rPr>
              <a:t>the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85" dirty="0">
                <a:latin typeface="Microsoft Sans Serif"/>
                <a:cs typeface="Microsoft Sans Serif"/>
              </a:rPr>
              <a:t>colour-labeled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markers </a:t>
            </a:r>
            <a:r>
              <a:rPr sz="2335" spc="-609" dirty="0">
                <a:latin typeface="Microsoft Sans Serif"/>
                <a:cs typeface="Microsoft Sans Serif"/>
              </a:rPr>
              <a:t> </a:t>
            </a:r>
            <a:r>
              <a:rPr sz="2335" spc="97" dirty="0">
                <a:latin typeface="Microsoft Sans Serif"/>
                <a:cs typeface="Microsoft Sans Serif"/>
              </a:rPr>
              <a:t>we </a:t>
            </a:r>
            <a:r>
              <a:rPr sz="2335" spc="88" dirty="0">
                <a:latin typeface="Microsoft Sans Serif"/>
                <a:cs typeface="Microsoft Sans Serif"/>
              </a:rPr>
              <a:t>should </a:t>
            </a:r>
            <a:r>
              <a:rPr sz="2335" spc="106" dirty="0">
                <a:latin typeface="Microsoft Sans Serif"/>
                <a:cs typeface="Microsoft Sans Serif"/>
              </a:rPr>
              <a:t>be </a:t>
            </a:r>
            <a:r>
              <a:rPr sz="2335" spc="64" dirty="0">
                <a:latin typeface="Microsoft Sans Serif"/>
                <a:cs typeface="Microsoft Sans Serif"/>
              </a:rPr>
              <a:t>able </a:t>
            </a:r>
            <a:r>
              <a:rPr sz="2335" spc="152" dirty="0">
                <a:latin typeface="Microsoft Sans Serif"/>
                <a:cs typeface="Microsoft Sans Serif"/>
              </a:rPr>
              <a:t>to </a:t>
            </a:r>
            <a:r>
              <a:rPr sz="2335" spc="30" dirty="0">
                <a:latin typeface="Microsoft Sans Serif"/>
                <a:cs typeface="Microsoft Sans Serif"/>
              </a:rPr>
              <a:t>easily </a:t>
            </a:r>
            <a:r>
              <a:rPr sz="2335" spc="33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identify </a:t>
            </a:r>
            <a:r>
              <a:rPr sz="2335" spc="127" dirty="0">
                <a:latin typeface="Microsoft Sans Serif"/>
                <a:cs typeface="Microsoft Sans Serif"/>
              </a:rPr>
              <a:t>which </a:t>
            </a:r>
            <a:r>
              <a:rPr sz="2335" spc="88" dirty="0">
                <a:latin typeface="Microsoft Sans Serif"/>
                <a:cs typeface="Microsoft Sans Serif"/>
              </a:rPr>
              <a:t>launch </a:t>
            </a:r>
            <a:r>
              <a:rPr sz="2335" spc="42" dirty="0">
                <a:latin typeface="Microsoft Sans Serif"/>
                <a:cs typeface="Microsoft Sans Serif"/>
              </a:rPr>
              <a:t>sites </a:t>
            </a:r>
            <a:r>
              <a:rPr sz="2335" spc="30" dirty="0">
                <a:latin typeface="Microsoft Sans Serif"/>
                <a:cs typeface="Microsoft Sans Serif"/>
              </a:rPr>
              <a:t>have </a:t>
            </a:r>
            <a:r>
              <a:rPr sz="2335" spc="-612" dirty="0">
                <a:latin typeface="Microsoft Sans Serif"/>
                <a:cs typeface="Microsoft Sans Serif"/>
              </a:rPr>
              <a:t> </a:t>
            </a:r>
            <a:r>
              <a:rPr sz="2335" spc="64" dirty="0">
                <a:latin typeface="Microsoft Sans Serif"/>
                <a:cs typeface="Microsoft Sans Serif"/>
              </a:rPr>
              <a:t>relatively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high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success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45" dirty="0">
                <a:latin typeface="Microsoft Sans Serif"/>
                <a:cs typeface="Microsoft Sans Serif"/>
              </a:rPr>
              <a:t>rates.</a:t>
            </a:r>
            <a:endParaRPr sz="2335" dirty="0">
              <a:latin typeface="Microsoft Sans Serif"/>
              <a:cs typeface="Microsoft Sans Serif"/>
            </a:endParaRPr>
          </a:p>
          <a:p>
            <a:pPr marL="560653" marR="555262" lvl="1" indent="-274166">
              <a:lnSpc>
                <a:spcPct val="110600"/>
              </a:lnSpc>
              <a:spcBef>
                <a:spcPts val="1176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64" dirty="0">
                <a:latin typeface="Microsoft Sans Serif"/>
                <a:cs typeface="Microsoft Sans Serif"/>
              </a:rPr>
              <a:t>G</a:t>
            </a:r>
            <a:r>
              <a:rPr sz="2335" spc="-9" dirty="0">
                <a:latin typeface="Microsoft Sans Serif"/>
                <a:cs typeface="Microsoft Sans Serif"/>
              </a:rPr>
              <a:t>r</a:t>
            </a:r>
            <a:r>
              <a:rPr sz="2335" spc="61" dirty="0">
                <a:latin typeface="Microsoft Sans Serif"/>
                <a:cs typeface="Microsoft Sans Serif"/>
              </a:rPr>
              <a:t>een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49" dirty="0">
                <a:latin typeface="Microsoft Sans Serif"/>
                <a:cs typeface="Microsoft Sans Serif"/>
              </a:rPr>
              <a:t>Mar</a:t>
            </a:r>
            <a:r>
              <a:rPr sz="2335" spc="-6" dirty="0">
                <a:latin typeface="Microsoft Sans Serif"/>
                <a:cs typeface="Microsoft Sans Serif"/>
              </a:rPr>
              <a:t>k</a:t>
            </a:r>
            <a:r>
              <a:rPr sz="2335" spc="69" dirty="0">
                <a:latin typeface="Microsoft Sans Serif"/>
                <a:cs typeface="Microsoft Sans Serif"/>
              </a:rPr>
              <a:t>er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227" dirty="0">
                <a:latin typeface="Microsoft Sans Serif"/>
                <a:cs typeface="Microsoft Sans Serif"/>
              </a:rPr>
              <a:t>=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97" dirty="0">
                <a:latin typeface="Microsoft Sans Serif"/>
                <a:cs typeface="Microsoft Sans Serif"/>
              </a:rPr>
              <a:t>S</a:t>
            </a:r>
            <a:r>
              <a:rPr sz="2335" spc="118" dirty="0">
                <a:latin typeface="Microsoft Sans Serif"/>
                <a:cs typeface="Microsoft Sans Serif"/>
              </a:rPr>
              <a:t>ucc</a:t>
            </a:r>
            <a:r>
              <a:rPr sz="2335" spc="133" dirty="0">
                <a:latin typeface="Microsoft Sans Serif"/>
                <a:cs typeface="Microsoft Sans Serif"/>
              </a:rPr>
              <a:t>e</a:t>
            </a:r>
            <a:r>
              <a:rPr sz="2335" spc="45" dirty="0">
                <a:latin typeface="Microsoft Sans Serif"/>
                <a:cs typeface="Microsoft Sans Serif"/>
              </a:rPr>
              <a:t>ssful  </a:t>
            </a:r>
            <a:r>
              <a:rPr sz="2335" spc="69" dirty="0">
                <a:latin typeface="Microsoft Sans Serif"/>
                <a:cs typeface="Microsoft Sans Serif"/>
              </a:rPr>
              <a:t>Launch</a:t>
            </a:r>
            <a:endParaRPr sz="2335" dirty="0">
              <a:latin typeface="Microsoft Sans Serif"/>
              <a:cs typeface="Microsoft Sans Serif"/>
            </a:endParaRPr>
          </a:p>
          <a:p>
            <a:pPr marL="560653" lvl="1" indent="-274166">
              <a:spcBef>
                <a:spcPts val="1474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-246" dirty="0">
                <a:latin typeface="Microsoft Sans Serif"/>
                <a:cs typeface="Microsoft Sans Serif"/>
              </a:rPr>
              <a:t>R</a:t>
            </a:r>
            <a:r>
              <a:rPr sz="2335" spc="106" dirty="0">
                <a:latin typeface="Microsoft Sans Serif"/>
                <a:cs typeface="Microsoft Sans Serif"/>
              </a:rPr>
              <a:t>ed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49" dirty="0">
                <a:latin typeface="Microsoft Sans Serif"/>
                <a:cs typeface="Microsoft Sans Serif"/>
              </a:rPr>
              <a:t>Mar</a:t>
            </a:r>
            <a:r>
              <a:rPr sz="2335" spc="-6" dirty="0">
                <a:latin typeface="Microsoft Sans Serif"/>
                <a:cs typeface="Microsoft Sans Serif"/>
              </a:rPr>
              <a:t>k</a:t>
            </a:r>
            <a:r>
              <a:rPr sz="2335" spc="69" dirty="0">
                <a:latin typeface="Microsoft Sans Serif"/>
                <a:cs typeface="Microsoft Sans Serif"/>
              </a:rPr>
              <a:t>er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227" dirty="0">
                <a:latin typeface="Microsoft Sans Serif"/>
                <a:cs typeface="Microsoft Sans Serif"/>
              </a:rPr>
              <a:t>=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191" dirty="0">
                <a:latin typeface="Microsoft Sans Serif"/>
                <a:cs typeface="Microsoft Sans Serif"/>
              </a:rPr>
              <a:t>F</a:t>
            </a:r>
            <a:r>
              <a:rPr sz="2335" spc="64" dirty="0">
                <a:latin typeface="Microsoft Sans Serif"/>
                <a:cs typeface="Microsoft Sans Serif"/>
              </a:rPr>
              <a:t>ailed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69" dirty="0">
                <a:latin typeface="Microsoft Sans Serif"/>
                <a:cs typeface="Microsoft Sans Serif"/>
              </a:rPr>
              <a:t>Launch</a:t>
            </a:r>
            <a:endParaRPr sz="2335" dirty="0">
              <a:latin typeface="Microsoft Sans Serif"/>
              <a:cs typeface="Microsoft Sans Serif"/>
            </a:endParaRPr>
          </a:p>
          <a:p>
            <a:pPr marL="281481" marR="333080" indent="-274166">
              <a:lnSpc>
                <a:spcPct val="110600"/>
              </a:lnSpc>
              <a:spcBef>
                <a:spcPts val="1179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69" dirty="0">
                <a:latin typeface="Microsoft Sans Serif"/>
                <a:cs typeface="Microsoft Sans Serif"/>
              </a:rPr>
              <a:t>Launch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Site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-76" dirty="0">
                <a:latin typeface="Microsoft Sans Serif"/>
                <a:cs typeface="Microsoft Sans Serif"/>
              </a:rPr>
              <a:t>KSC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30" dirty="0">
                <a:latin typeface="Microsoft Sans Serif"/>
                <a:cs typeface="Microsoft Sans Serif"/>
              </a:rPr>
              <a:t>LC-39A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12" dirty="0">
                <a:latin typeface="Microsoft Sans Serif"/>
                <a:cs typeface="Microsoft Sans Serif"/>
              </a:rPr>
              <a:t>has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-30" dirty="0">
                <a:latin typeface="Microsoft Sans Serif"/>
                <a:cs typeface="Microsoft Sans Serif"/>
              </a:rPr>
              <a:t>a </a:t>
            </a:r>
            <a:r>
              <a:rPr sz="2335" spc="-612" dirty="0">
                <a:latin typeface="Microsoft Sans Serif"/>
                <a:cs typeface="Microsoft Sans Serif"/>
              </a:rPr>
              <a:t> </a:t>
            </a:r>
            <a:r>
              <a:rPr sz="2335" spc="69" dirty="0">
                <a:latin typeface="Microsoft Sans Serif"/>
                <a:cs typeface="Microsoft Sans Serif"/>
              </a:rPr>
              <a:t>very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high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45" dirty="0">
                <a:latin typeface="Microsoft Sans Serif"/>
                <a:cs typeface="Microsoft Sans Serif"/>
              </a:rPr>
              <a:t>Success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-3" dirty="0">
                <a:latin typeface="Microsoft Sans Serif"/>
                <a:cs typeface="Microsoft Sans Serif"/>
              </a:rPr>
              <a:t>Rate.</a:t>
            </a:r>
            <a:endParaRPr sz="233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6552" y="1524125"/>
            <a:ext cx="4761337" cy="46986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3941" y="643439"/>
            <a:ext cx="7046252" cy="10684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2150258"/>
            <a:ext cx="4012373" cy="3997670"/>
          </a:xfrm>
          <a:prstGeom prst="rect">
            <a:avLst/>
          </a:prstGeom>
        </p:spPr>
        <p:txBody>
          <a:bodyPr vert="horz" wrap="square" lIns="0" tIns="135927" rIns="0" bIns="0" rtlCol="0">
            <a:spAutoFit/>
          </a:bodyPr>
          <a:lstStyle/>
          <a:p>
            <a:pPr marL="7701">
              <a:spcBef>
                <a:spcPts val="1070"/>
              </a:spcBef>
            </a:pPr>
            <a:r>
              <a:rPr sz="1546" spc="61" dirty="0">
                <a:latin typeface="Microsoft Sans Serif"/>
                <a:cs typeface="Microsoft Sans Serif"/>
              </a:rPr>
              <a:t>Explanation:</a:t>
            </a:r>
            <a:endParaRPr sz="1546" dirty="0">
              <a:latin typeface="Microsoft Sans Serif"/>
              <a:cs typeface="Microsoft Sans Serif"/>
            </a:endParaRPr>
          </a:p>
          <a:p>
            <a:pPr marL="728156" marR="3081" indent="-162112">
              <a:lnSpc>
                <a:spcPct val="110500"/>
              </a:lnSpc>
              <a:spcBef>
                <a:spcPts val="706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21" dirty="0">
                <a:latin typeface="Microsoft Sans Serif"/>
                <a:cs typeface="Microsoft Sans Serif"/>
              </a:rPr>
              <a:t>From </a:t>
            </a:r>
            <a:r>
              <a:rPr sz="1395" spc="58" dirty="0">
                <a:latin typeface="Microsoft Sans Serif"/>
                <a:cs typeface="Microsoft Sans Serif"/>
              </a:rPr>
              <a:t>the </a:t>
            </a:r>
            <a:r>
              <a:rPr sz="1395" spc="18" dirty="0">
                <a:latin typeface="Microsoft Sans Serif"/>
                <a:cs typeface="Microsoft Sans Serif"/>
              </a:rPr>
              <a:t>visual </a:t>
            </a:r>
            <a:r>
              <a:rPr sz="1395" spc="6" dirty="0">
                <a:latin typeface="Microsoft Sans Serif"/>
                <a:cs typeface="Microsoft Sans Serif"/>
              </a:rPr>
              <a:t>analysis </a:t>
            </a:r>
            <a:r>
              <a:rPr sz="1395" spc="79" dirty="0">
                <a:latin typeface="Microsoft Sans Serif"/>
                <a:cs typeface="Microsoft Sans Serif"/>
              </a:rPr>
              <a:t>of </a:t>
            </a:r>
            <a:r>
              <a:rPr sz="1395" spc="58" dirty="0">
                <a:latin typeface="Microsoft Sans Serif"/>
                <a:cs typeface="Microsoft Sans Serif"/>
              </a:rPr>
              <a:t>the </a:t>
            </a:r>
            <a:r>
              <a:rPr sz="1395" spc="45" dirty="0">
                <a:latin typeface="Microsoft Sans Serif"/>
                <a:cs typeface="Microsoft Sans Serif"/>
              </a:rPr>
              <a:t>launch </a:t>
            </a:r>
            <a:r>
              <a:rPr sz="1395" spc="49" dirty="0">
                <a:latin typeface="Microsoft Sans Serif"/>
                <a:cs typeface="Microsoft Sans Serif"/>
              </a:rPr>
              <a:t> </a:t>
            </a:r>
            <a:r>
              <a:rPr sz="1395" spc="30" dirty="0">
                <a:latin typeface="Microsoft Sans Serif"/>
                <a:cs typeface="Microsoft Sans Serif"/>
              </a:rPr>
              <a:t>site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55" dirty="0">
                <a:latin typeface="Microsoft Sans Serif"/>
                <a:cs typeface="Microsoft Sans Serif"/>
              </a:rPr>
              <a:t>KSC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9" dirty="0">
                <a:latin typeface="Microsoft Sans Serif"/>
                <a:cs typeface="Microsoft Sans Serif"/>
              </a:rPr>
              <a:t>LC-39A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49" dirty="0">
                <a:latin typeface="Microsoft Sans Serif"/>
                <a:cs typeface="Microsoft Sans Serif"/>
              </a:rPr>
              <a:t>we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42" dirty="0">
                <a:latin typeface="Microsoft Sans Serif"/>
                <a:cs typeface="Microsoft Sans Serif"/>
              </a:rPr>
              <a:t>can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clearly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dirty="0">
                <a:latin typeface="Microsoft Sans Serif"/>
                <a:cs typeface="Microsoft Sans Serif"/>
              </a:rPr>
              <a:t>see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61" dirty="0">
                <a:latin typeface="Microsoft Sans Serif"/>
                <a:cs typeface="Microsoft Sans Serif"/>
              </a:rPr>
              <a:t>that </a:t>
            </a:r>
            <a:r>
              <a:rPr sz="1395" spc="-361" dirty="0">
                <a:latin typeface="Microsoft Sans Serif"/>
                <a:cs typeface="Microsoft Sans Serif"/>
              </a:rPr>
              <a:t> </a:t>
            </a:r>
            <a:r>
              <a:rPr sz="1395" spc="69" dirty="0">
                <a:latin typeface="Microsoft Sans Serif"/>
                <a:cs typeface="Microsoft Sans Serif"/>
              </a:rPr>
              <a:t>it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6" dirty="0">
                <a:latin typeface="Microsoft Sans Serif"/>
                <a:cs typeface="Microsoft Sans Serif"/>
              </a:rPr>
              <a:t>is:</a:t>
            </a:r>
            <a:endParaRPr sz="1395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0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close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85" dirty="0">
                <a:latin typeface="Microsoft Sans Serif"/>
                <a:cs typeface="Microsoft Sans Serif"/>
              </a:rPr>
              <a:t>to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24" dirty="0">
                <a:latin typeface="Microsoft Sans Serif"/>
                <a:cs typeface="Microsoft Sans Serif"/>
              </a:rPr>
              <a:t>railway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33" dirty="0">
                <a:latin typeface="Microsoft Sans Serif"/>
                <a:cs typeface="Microsoft Sans Serif"/>
              </a:rPr>
              <a:t>(15.23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km)</a:t>
            </a:r>
            <a:endParaRPr sz="1395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close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85" dirty="0">
                <a:latin typeface="Microsoft Sans Serif"/>
                <a:cs typeface="Microsoft Sans Serif"/>
              </a:rPr>
              <a:t>to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42" dirty="0">
                <a:latin typeface="Microsoft Sans Serif"/>
                <a:cs typeface="Microsoft Sans Serif"/>
              </a:rPr>
              <a:t>highway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21" dirty="0">
                <a:latin typeface="Microsoft Sans Serif"/>
                <a:cs typeface="Microsoft Sans Serif"/>
              </a:rPr>
              <a:t>(20.28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km)</a:t>
            </a:r>
            <a:endParaRPr sz="1395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close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85" dirty="0">
                <a:latin typeface="Microsoft Sans Serif"/>
                <a:cs typeface="Microsoft Sans Serif"/>
              </a:rPr>
              <a:t>to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9" dirty="0">
                <a:latin typeface="Microsoft Sans Serif"/>
                <a:cs typeface="Microsoft Sans Serif"/>
              </a:rPr>
              <a:t>coastline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15" dirty="0">
                <a:latin typeface="Microsoft Sans Serif"/>
                <a:cs typeface="Microsoft Sans Serif"/>
              </a:rPr>
              <a:t>(14.99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km)</a:t>
            </a:r>
            <a:endParaRPr sz="1395" dirty="0">
              <a:latin typeface="Microsoft Sans Serif"/>
              <a:cs typeface="Microsoft Sans Serif"/>
            </a:endParaRPr>
          </a:p>
          <a:p>
            <a:pPr marL="728156" marR="438203" indent="-162112">
              <a:lnSpc>
                <a:spcPct val="110500"/>
              </a:lnSpc>
              <a:spcBef>
                <a:spcPts val="694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18" dirty="0">
                <a:latin typeface="Microsoft Sans Serif"/>
                <a:cs typeface="Microsoft Sans Serif"/>
              </a:rPr>
              <a:t>Also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58" dirty="0">
                <a:latin typeface="Microsoft Sans Serif"/>
                <a:cs typeface="Microsoft Sans Serif"/>
              </a:rPr>
              <a:t>the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45" dirty="0">
                <a:latin typeface="Microsoft Sans Serif"/>
                <a:cs typeface="Microsoft Sans Serif"/>
              </a:rPr>
              <a:t>launch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0" dirty="0">
                <a:latin typeface="Microsoft Sans Serif"/>
                <a:cs typeface="Microsoft Sans Serif"/>
              </a:rPr>
              <a:t>site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55" dirty="0">
                <a:latin typeface="Microsoft Sans Serif"/>
                <a:cs typeface="Microsoft Sans Serif"/>
              </a:rPr>
              <a:t>KSC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9" dirty="0">
                <a:latin typeface="Microsoft Sans Serif"/>
                <a:cs typeface="Microsoft Sans Serif"/>
              </a:rPr>
              <a:t>LC-39A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" dirty="0">
                <a:latin typeface="Microsoft Sans Serif"/>
                <a:cs typeface="Microsoft Sans Serif"/>
              </a:rPr>
              <a:t>is </a:t>
            </a:r>
            <a:r>
              <a:rPr sz="1395" spc="-361" dirty="0">
                <a:latin typeface="Microsoft Sans Serif"/>
                <a:cs typeface="Microsoft Sans Serif"/>
              </a:rPr>
              <a:t> </a:t>
            </a:r>
            <a:r>
              <a:rPr sz="1395" spc="30" dirty="0">
                <a:latin typeface="Microsoft Sans Serif"/>
                <a:cs typeface="Microsoft Sans Serif"/>
              </a:rPr>
              <a:t>relative </a:t>
            </a:r>
            <a:r>
              <a:rPr sz="1395" spc="36" dirty="0">
                <a:latin typeface="Microsoft Sans Serif"/>
                <a:cs typeface="Microsoft Sans Serif"/>
              </a:rPr>
              <a:t>close </a:t>
            </a:r>
            <a:r>
              <a:rPr sz="1395" spc="85" dirty="0">
                <a:latin typeface="Microsoft Sans Serif"/>
                <a:cs typeface="Microsoft Sans Serif"/>
              </a:rPr>
              <a:t>to </a:t>
            </a:r>
            <a:r>
              <a:rPr sz="1395" spc="36" dirty="0">
                <a:latin typeface="Microsoft Sans Serif"/>
                <a:cs typeface="Microsoft Sans Serif"/>
              </a:rPr>
              <a:t>its closest </a:t>
            </a:r>
            <a:r>
              <a:rPr sz="1395" spc="67" dirty="0">
                <a:latin typeface="Microsoft Sans Serif"/>
                <a:cs typeface="Microsoft Sans Serif"/>
              </a:rPr>
              <a:t>city </a:t>
            </a:r>
            <a:r>
              <a:rPr sz="1395" spc="69" dirty="0">
                <a:latin typeface="Microsoft Sans Serif"/>
                <a:cs typeface="Microsoft Sans Serif"/>
              </a:rPr>
              <a:t> </a:t>
            </a:r>
            <a:r>
              <a:rPr sz="1395" spc="24" dirty="0">
                <a:latin typeface="Microsoft Sans Serif"/>
                <a:cs typeface="Microsoft Sans Serif"/>
              </a:rPr>
              <a:t>Titusville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27" dirty="0">
                <a:latin typeface="Microsoft Sans Serif"/>
                <a:cs typeface="Microsoft Sans Serif"/>
              </a:rPr>
              <a:t>(16.32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27" dirty="0">
                <a:latin typeface="Microsoft Sans Serif"/>
                <a:cs typeface="Microsoft Sans Serif"/>
              </a:rPr>
              <a:t>km).</a:t>
            </a:r>
            <a:endParaRPr sz="1395" dirty="0">
              <a:latin typeface="Microsoft Sans Serif"/>
              <a:cs typeface="Microsoft Sans Serif"/>
            </a:endParaRPr>
          </a:p>
          <a:p>
            <a:pPr marL="728156" marR="262228" indent="-162112">
              <a:lnSpc>
                <a:spcPct val="110500"/>
              </a:lnSpc>
              <a:spcBef>
                <a:spcPts val="697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6" dirty="0">
                <a:latin typeface="Microsoft Sans Serif"/>
                <a:cs typeface="Microsoft Sans Serif"/>
              </a:rPr>
              <a:t>Failed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52" dirty="0">
                <a:latin typeface="Microsoft Sans Serif"/>
                <a:cs typeface="Microsoft Sans Serif"/>
              </a:rPr>
              <a:t>rocket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73" dirty="0">
                <a:latin typeface="Microsoft Sans Serif"/>
                <a:cs typeface="Microsoft Sans Serif"/>
              </a:rPr>
              <a:t>with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its</a:t>
            </a:r>
            <a:r>
              <a:rPr sz="1395" spc="-9" dirty="0">
                <a:latin typeface="Microsoft Sans Serif"/>
                <a:cs typeface="Microsoft Sans Serif"/>
              </a:rPr>
              <a:t> </a:t>
            </a:r>
            <a:r>
              <a:rPr sz="1395" spc="61" dirty="0">
                <a:latin typeface="Microsoft Sans Serif"/>
                <a:cs typeface="Microsoft Sans Serif"/>
              </a:rPr>
              <a:t>high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36" dirty="0">
                <a:latin typeface="Microsoft Sans Serif"/>
                <a:cs typeface="Microsoft Sans Serif"/>
              </a:rPr>
              <a:t>speed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42" dirty="0">
                <a:latin typeface="Microsoft Sans Serif"/>
                <a:cs typeface="Microsoft Sans Serif"/>
              </a:rPr>
              <a:t>can </a:t>
            </a:r>
            <a:r>
              <a:rPr sz="1395" spc="-361" dirty="0">
                <a:latin typeface="Microsoft Sans Serif"/>
                <a:cs typeface="Microsoft Sans Serif"/>
              </a:rPr>
              <a:t> </a:t>
            </a:r>
            <a:r>
              <a:rPr sz="1395" spc="45" dirty="0">
                <a:latin typeface="Microsoft Sans Serif"/>
                <a:cs typeface="Microsoft Sans Serif"/>
              </a:rPr>
              <a:t>cover </a:t>
            </a:r>
            <a:r>
              <a:rPr sz="1395" spc="36" dirty="0">
                <a:latin typeface="Microsoft Sans Serif"/>
                <a:cs typeface="Microsoft Sans Serif"/>
              </a:rPr>
              <a:t>distances </a:t>
            </a:r>
            <a:r>
              <a:rPr sz="1395" spc="18" dirty="0">
                <a:latin typeface="Microsoft Sans Serif"/>
                <a:cs typeface="Microsoft Sans Serif"/>
              </a:rPr>
              <a:t>like </a:t>
            </a:r>
            <a:r>
              <a:rPr sz="1395" spc="-9" dirty="0">
                <a:latin typeface="Microsoft Sans Serif"/>
                <a:cs typeface="Microsoft Sans Serif"/>
              </a:rPr>
              <a:t>15-20 </a:t>
            </a:r>
            <a:r>
              <a:rPr sz="1395" spc="61" dirty="0">
                <a:latin typeface="Microsoft Sans Serif"/>
                <a:cs typeface="Microsoft Sans Serif"/>
              </a:rPr>
              <a:t>km </a:t>
            </a:r>
            <a:r>
              <a:rPr sz="1395" spc="45" dirty="0">
                <a:latin typeface="Microsoft Sans Serif"/>
                <a:cs typeface="Microsoft Sans Serif"/>
              </a:rPr>
              <a:t>in </a:t>
            </a:r>
            <a:r>
              <a:rPr sz="1395" spc="52" dirty="0">
                <a:latin typeface="Microsoft Sans Serif"/>
                <a:cs typeface="Microsoft Sans Serif"/>
              </a:rPr>
              <a:t>few </a:t>
            </a:r>
            <a:r>
              <a:rPr sz="1395" spc="-364" dirty="0">
                <a:latin typeface="Microsoft Sans Serif"/>
                <a:cs typeface="Microsoft Sans Serif"/>
              </a:rPr>
              <a:t> </a:t>
            </a:r>
            <a:r>
              <a:rPr sz="1395" spc="33" dirty="0">
                <a:latin typeface="Microsoft Sans Serif"/>
                <a:cs typeface="Microsoft Sans Serif"/>
              </a:rPr>
              <a:t>seconds. </a:t>
            </a:r>
            <a:r>
              <a:rPr sz="1395" spc="52" dirty="0">
                <a:latin typeface="Microsoft Sans Serif"/>
                <a:cs typeface="Microsoft Sans Serif"/>
              </a:rPr>
              <a:t>It </a:t>
            </a:r>
            <a:r>
              <a:rPr sz="1395" spc="67" dirty="0">
                <a:latin typeface="Microsoft Sans Serif"/>
                <a:cs typeface="Microsoft Sans Serif"/>
              </a:rPr>
              <a:t>could </a:t>
            </a:r>
            <a:r>
              <a:rPr sz="1395" spc="55" dirty="0">
                <a:latin typeface="Microsoft Sans Serif"/>
                <a:cs typeface="Microsoft Sans Serif"/>
              </a:rPr>
              <a:t>be </a:t>
            </a:r>
            <a:r>
              <a:rPr sz="1395" spc="52" dirty="0">
                <a:latin typeface="Microsoft Sans Serif"/>
                <a:cs typeface="Microsoft Sans Serif"/>
              </a:rPr>
              <a:t>potentially </a:t>
            </a:r>
            <a:r>
              <a:rPr sz="1395" spc="55" dirty="0">
                <a:latin typeface="Microsoft Sans Serif"/>
                <a:cs typeface="Microsoft Sans Serif"/>
              </a:rPr>
              <a:t> </a:t>
            </a:r>
            <a:r>
              <a:rPr sz="1395" spc="39" dirty="0">
                <a:latin typeface="Microsoft Sans Serif"/>
                <a:cs typeface="Microsoft Sans Serif"/>
              </a:rPr>
              <a:t>dangerous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85" dirty="0">
                <a:latin typeface="Microsoft Sans Serif"/>
                <a:cs typeface="Microsoft Sans Serif"/>
              </a:rPr>
              <a:t>to</a:t>
            </a:r>
            <a:r>
              <a:rPr sz="1395" spc="-3" dirty="0">
                <a:latin typeface="Microsoft Sans Serif"/>
                <a:cs typeface="Microsoft Sans Serif"/>
              </a:rPr>
              <a:t> </a:t>
            </a:r>
            <a:r>
              <a:rPr sz="1395" spc="58" dirty="0">
                <a:latin typeface="Microsoft Sans Serif"/>
                <a:cs typeface="Microsoft Sans Serif"/>
              </a:rPr>
              <a:t>populated</a:t>
            </a:r>
            <a:r>
              <a:rPr sz="1395" spc="-6" dirty="0">
                <a:latin typeface="Microsoft Sans Serif"/>
                <a:cs typeface="Microsoft Sans Serif"/>
              </a:rPr>
              <a:t> </a:t>
            </a:r>
            <a:r>
              <a:rPr sz="1395" spc="-3" dirty="0">
                <a:latin typeface="Microsoft Sans Serif"/>
                <a:cs typeface="Microsoft Sans Serif"/>
              </a:rPr>
              <a:t>areas.</a:t>
            </a:r>
            <a:endParaRPr sz="1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5720" y="2159014"/>
            <a:ext cx="6224877" cy="40637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716" y="637089"/>
            <a:ext cx="7988704" cy="4144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946229"/>
            <a:ext cx="962468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3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chart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clearly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45" dirty="0">
                <a:latin typeface="Microsoft Sans Serif"/>
                <a:cs typeface="Microsoft Sans Serif"/>
              </a:rPr>
              <a:t>shows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that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12" dirty="0">
                <a:latin typeface="Microsoft Sans Serif"/>
                <a:cs typeface="Microsoft Sans Serif"/>
              </a:rPr>
              <a:t>from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27" dirty="0">
                <a:latin typeface="Microsoft Sans Serif"/>
                <a:cs typeface="Microsoft Sans Serif"/>
              </a:rPr>
              <a:t>all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27" dirty="0">
                <a:latin typeface="Microsoft Sans Serif"/>
                <a:cs typeface="Microsoft Sans Serif"/>
              </a:rPr>
              <a:t>sites,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-76" dirty="0">
                <a:latin typeface="Microsoft Sans Serif"/>
                <a:cs typeface="Microsoft Sans Serif"/>
              </a:rPr>
              <a:t>KSC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8" dirty="0">
                <a:latin typeface="Microsoft Sans Serif"/>
                <a:cs typeface="Microsoft Sans Serif"/>
              </a:rPr>
              <a:t>LC-39A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" dirty="0">
                <a:latin typeface="Microsoft Sans Serif"/>
                <a:cs typeface="Microsoft Sans Serif"/>
              </a:rPr>
              <a:t>has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4" dirty="0">
                <a:latin typeface="Microsoft Sans Serif"/>
                <a:cs typeface="Microsoft Sans Serif"/>
              </a:rPr>
              <a:t>most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55" dirty="0">
                <a:latin typeface="Microsoft Sans Serif"/>
                <a:cs typeface="Microsoft Sans Serif"/>
              </a:rPr>
              <a:t>successful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45" dirty="0">
                <a:latin typeface="Microsoft Sans Serif"/>
                <a:cs typeface="Microsoft Sans Serif"/>
              </a:rPr>
              <a:t>launches.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3832"/>
            <a:ext cx="7044761" cy="467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9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lang="en-US" sz="22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SpaceX </a:t>
            </a:r>
            <a:r>
              <a:rPr lang="en-US" sz="2200" spc="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is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2200" spc="1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most </a:t>
            </a:r>
            <a:r>
              <a:rPr lang="en-US" sz="22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successful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company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 commercial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 </a:t>
            </a:r>
            <a:r>
              <a:rPr lang="en-US" sz="22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age,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making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travel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affordable.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company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advertises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Falcon </a:t>
            </a:r>
            <a:r>
              <a:rPr lang="en-US" sz="2200" spc="-7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9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rocket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launches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on </a:t>
            </a:r>
            <a:r>
              <a:rPr lang="en-US" sz="22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its </a:t>
            </a:r>
            <a:r>
              <a:rPr lang="en-US" sz="22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website, </a:t>
            </a:r>
            <a:r>
              <a:rPr lang="en-US" sz="2200" spc="1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with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cost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22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62 </a:t>
            </a:r>
            <a:r>
              <a:rPr lang="en-US" sz="22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million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dollars;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other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providers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cost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upward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165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million</a:t>
            </a:r>
            <a:r>
              <a:rPr lang="en-US" sz="22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dollars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each,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much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2200" spc="-7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savings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because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SpaceX</a:t>
            </a:r>
            <a:r>
              <a:rPr lang="en-US" sz="22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can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reuse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2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irst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stage.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Therefore,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if</a:t>
            </a:r>
            <a:r>
              <a:rPr lang="en-US" sz="22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we </a:t>
            </a:r>
            <a:r>
              <a:rPr lang="en-US" sz="2200" spc="-7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can </a:t>
            </a:r>
            <a:r>
              <a:rPr lang="en-US" sz="22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determine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if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irst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stage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will </a:t>
            </a:r>
            <a:r>
              <a:rPr lang="en-US" sz="22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land,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we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can </a:t>
            </a:r>
            <a:r>
              <a:rPr lang="en-US" sz="22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determine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 cost </a:t>
            </a:r>
            <a:r>
              <a:rPr lang="en-US" sz="2200" spc="-7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 </a:t>
            </a:r>
            <a:r>
              <a:rPr lang="en-US" sz="22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launch. </a:t>
            </a:r>
            <a:r>
              <a:rPr lang="en-US" sz="22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Based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on </a:t>
            </a:r>
            <a:r>
              <a:rPr lang="en-US" sz="22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public </a:t>
            </a:r>
            <a:r>
              <a:rPr lang="en-US" sz="22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information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and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machine </a:t>
            </a:r>
            <a:r>
              <a:rPr lang="en-US" sz="22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learning </a:t>
            </a:r>
            <a:r>
              <a:rPr lang="en-US" sz="22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models,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are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going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predict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if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SpaceX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will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reuse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2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irst</a:t>
            </a:r>
            <a:r>
              <a:rPr lang="en-US" sz="22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200" spc="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stage.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lang="en-US" sz="2800" b="1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Questions</a:t>
            </a:r>
            <a:r>
              <a:rPr lang="en-US" sz="2800" b="1" spc="-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b="1" spc="229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800" b="1" spc="-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b="1" spc="1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be</a:t>
            </a:r>
            <a:r>
              <a:rPr lang="en-US" sz="2800" b="1" spc="-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b="1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answered</a:t>
            </a:r>
            <a:endParaRPr lang="en-US" b="1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lang="en-US" sz="24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How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do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variables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such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as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mass,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site,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                    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            f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lights,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orbits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affect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irst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stage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landing?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lang="en-US" sz="2400" spc="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Does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rate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successful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landings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increase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over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years?</a:t>
            </a: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What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best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algorithm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that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can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be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used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400" spc="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binary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classi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ication </a:t>
            </a:r>
            <a:r>
              <a:rPr lang="en-US" sz="2400" spc="-7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9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this</a:t>
            </a:r>
            <a:r>
              <a:rPr lang="en-US" sz="2400" spc="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case?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4A7DE91-51E5-80CF-4596-310326B4E3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8258" y="1913021"/>
            <a:ext cx="2743200" cy="35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972" y="640289"/>
            <a:ext cx="10815526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946229"/>
            <a:ext cx="1054691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-76" dirty="0">
                <a:latin typeface="Microsoft Sans Serif"/>
                <a:cs typeface="Microsoft Sans Serif"/>
              </a:rPr>
              <a:t>KSC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8" dirty="0">
                <a:latin typeface="Microsoft Sans Serif"/>
                <a:cs typeface="Microsoft Sans Serif"/>
              </a:rPr>
              <a:t>LC-39A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" dirty="0">
                <a:latin typeface="Microsoft Sans Serif"/>
                <a:cs typeface="Microsoft Sans Serif"/>
              </a:rPr>
              <a:t>has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76" dirty="0">
                <a:latin typeface="Microsoft Sans Serif"/>
                <a:cs typeface="Microsoft Sans Serif"/>
              </a:rPr>
              <a:t>highest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69" dirty="0">
                <a:latin typeface="Microsoft Sans Serif"/>
                <a:cs typeface="Microsoft Sans Serif"/>
              </a:rPr>
              <a:t>launch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9" dirty="0">
                <a:latin typeface="Microsoft Sans Serif"/>
                <a:cs typeface="Microsoft Sans Serif"/>
              </a:rPr>
              <a:t>success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rate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-30" dirty="0">
                <a:latin typeface="Microsoft Sans Serif"/>
                <a:cs typeface="Microsoft Sans Serif"/>
              </a:rPr>
              <a:t>(76.9%)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12" dirty="0">
                <a:latin typeface="Microsoft Sans Serif"/>
                <a:cs typeface="Microsoft Sans Serif"/>
              </a:rPr>
              <a:t>with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-33" dirty="0">
                <a:latin typeface="Microsoft Sans Serif"/>
                <a:cs typeface="Microsoft Sans Serif"/>
              </a:rPr>
              <a:t>10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55" dirty="0">
                <a:latin typeface="Microsoft Sans Serif"/>
                <a:cs typeface="Microsoft Sans Serif"/>
              </a:rPr>
              <a:t>successful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67" dirty="0">
                <a:latin typeface="Microsoft Sans Serif"/>
                <a:cs typeface="Microsoft Sans Serif"/>
              </a:rPr>
              <a:t>and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76" dirty="0">
                <a:latin typeface="Microsoft Sans Serif"/>
                <a:cs typeface="Microsoft Sans Serif"/>
              </a:rPr>
              <a:t>only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97" dirty="0">
                <a:latin typeface="Microsoft Sans Serif"/>
                <a:cs typeface="Microsoft Sans Serif"/>
              </a:rPr>
              <a:t>3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61" dirty="0">
                <a:latin typeface="Microsoft Sans Serif"/>
                <a:cs typeface="Microsoft Sans Serif"/>
              </a:rPr>
              <a:t>failed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landings.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623" y="647713"/>
            <a:ext cx="10768048" cy="493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6" y="2407309"/>
            <a:ext cx="1476018" cy="68488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endParaRPr spc="139" dirty="0"/>
          </a:p>
        </p:txBody>
      </p:sp>
      <p:sp>
        <p:nvSpPr>
          <p:cNvPr id="4" name="object 4"/>
          <p:cNvSpPr txBox="1"/>
          <p:nvPr/>
        </p:nvSpPr>
        <p:spPr>
          <a:xfrm>
            <a:off x="1275336" y="2972292"/>
            <a:ext cx="2862570" cy="242837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3" dirty="0">
                <a:latin typeface="Microsoft Sans Serif"/>
                <a:cs typeface="Microsoft Sans Serif"/>
              </a:rPr>
              <a:t>The </a:t>
            </a:r>
            <a:r>
              <a:rPr sz="2395" spc="82" dirty="0">
                <a:latin typeface="Microsoft Sans Serif"/>
                <a:cs typeface="Microsoft Sans Serif"/>
              </a:rPr>
              <a:t>charts </a:t>
            </a:r>
            <a:r>
              <a:rPr sz="2395" spc="79" dirty="0">
                <a:latin typeface="Microsoft Sans Serif"/>
                <a:cs typeface="Microsoft Sans Serif"/>
              </a:rPr>
              <a:t>show </a:t>
            </a:r>
            <a:r>
              <a:rPr sz="2395" spc="82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that </a:t>
            </a:r>
            <a:r>
              <a:rPr sz="2395" spc="55" dirty="0">
                <a:latin typeface="Microsoft Sans Serif"/>
                <a:cs typeface="Microsoft Sans Serif"/>
              </a:rPr>
              <a:t>payloads </a:t>
            </a:r>
            <a:r>
              <a:rPr sz="2395" spc="58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between </a:t>
            </a:r>
            <a:r>
              <a:rPr sz="2395" spc="221" dirty="0">
                <a:latin typeface="Microsoft Sans Serif"/>
                <a:cs typeface="Microsoft Sans Serif"/>
              </a:rPr>
              <a:t>2000 </a:t>
            </a:r>
            <a:r>
              <a:rPr sz="2395" spc="224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18" dirty="0">
                <a:latin typeface="Microsoft Sans Serif"/>
                <a:cs typeface="Microsoft Sans Serif"/>
              </a:rPr>
              <a:t> </a:t>
            </a:r>
            <a:r>
              <a:rPr sz="2395" spc="179" dirty="0">
                <a:latin typeface="Microsoft Sans Serif"/>
                <a:cs typeface="Microsoft Sans Serif"/>
              </a:rPr>
              <a:t>5500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94" dirty="0">
                <a:latin typeface="Microsoft Sans Serif"/>
                <a:cs typeface="Microsoft Sans Serif"/>
              </a:rPr>
              <a:t>kg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 </a:t>
            </a:r>
            <a:r>
              <a:rPr sz="2395" spc="88" dirty="0">
                <a:latin typeface="Microsoft Sans Serif"/>
                <a:cs typeface="Microsoft Sans Serif"/>
              </a:rPr>
              <a:t>highest </a:t>
            </a:r>
            <a:r>
              <a:rPr sz="2395" spc="91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55" dirty="0">
                <a:latin typeface="Microsoft Sans Serif"/>
                <a:cs typeface="Microsoft Sans Serif"/>
              </a:rPr>
              <a:t>rate.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6089" y="1525428"/>
            <a:ext cx="6561718" cy="2349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6089" y="3937791"/>
            <a:ext cx="6561248" cy="23465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7179" y="637089"/>
            <a:ext cx="5667510" cy="5034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1432747"/>
            <a:ext cx="4650425" cy="4810776"/>
          </a:xfrm>
          <a:prstGeom prst="rect">
            <a:avLst/>
          </a:prstGeom>
        </p:spPr>
        <p:txBody>
          <a:bodyPr vert="horz" wrap="square" lIns="0" tIns="171739" rIns="0" bIns="0" rtlCol="0">
            <a:spAutoFit/>
          </a:bodyPr>
          <a:lstStyle/>
          <a:p>
            <a:pPr marL="7701">
              <a:spcBef>
                <a:spcPts val="1352"/>
              </a:spcBef>
            </a:pPr>
            <a:r>
              <a:rPr sz="2031" spc="76" dirty="0">
                <a:latin typeface="Microsoft Sans Serif"/>
                <a:cs typeface="Microsoft Sans Serif"/>
              </a:rPr>
              <a:t>Explanation:</a:t>
            </a:r>
            <a:endParaRPr sz="2031" dirty="0">
              <a:latin typeface="Microsoft Sans Serif"/>
              <a:cs typeface="Microsoft Sans Serif"/>
            </a:endParaRPr>
          </a:p>
          <a:p>
            <a:pPr marL="778599" marR="3081" indent="-212555">
              <a:lnSpc>
                <a:spcPct val="109900"/>
              </a:lnSpc>
              <a:spcBef>
                <a:spcPts val="922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latin typeface="Microsoft Sans Serif"/>
                <a:cs typeface="Microsoft Sans Serif"/>
              </a:rPr>
              <a:t>Based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82" dirty="0">
                <a:latin typeface="Microsoft Sans Serif"/>
                <a:cs typeface="Microsoft Sans Serif"/>
              </a:rPr>
              <a:t>on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6" dirty="0">
                <a:latin typeface="Microsoft Sans Serif"/>
                <a:cs typeface="Microsoft Sans Serif"/>
              </a:rPr>
              <a:t>scores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106" dirty="0">
                <a:latin typeface="Microsoft Sans Serif"/>
                <a:cs typeface="Microsoft Sans Serif"/>
              </a:rPr>
              <a:t>of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-24" dirty="0">
                <a:latin typeface="Microsoft Sans Serif"/>
                <a:cs typeface="Microsoft Sans Serif"/>
              </a:rPr>
              <a:t>Test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Set,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we </a:t>
            </a:r>
            <a:r>
              <a:rPr sz="1819" spc="61" dirty="0">
                <a:latin typeface="Microsoft Sans Serif"/>
                <a:cs typeface="Microsoft Sans Serif"/>
              </a:rPr>
              <a:t>can </a:t>
            </a:r>
            <a:r>
              <a:rPr sz="1819" spc="103" dirty="0">
                <a:latin typeface="Microsoft Sans Serif"/>
                <a:cs typeface="Microsoft Sans Serif"/>
              </a:rPr>
              <a:t>not </a:t>
            </a:r>
            <a:r>
              <a:rPr sz="1819" spc="79" dirty="0">
                <a:latin typeface="Microsoft Sans Serif"/>
                <a:cs typeface="Microsoft Sans Serif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Microsoft Sans Serif"/>
                <a:cs typeface="Microsoft Sans Serif"/>
              </a:rPr>
              <a:t>irm </a:t>
            </a:r>
            <a:r>
              <a:rPr sz="1819" spc="94" dirty="0">
                <a:latin typeface="Microsoft Sans Serif"/>
                <a:cs typeface="Microsoft Sans Serif"/>
              </a:rPr>
              <a:t>which </a:t>
            </a:r>
            <a:r>
              <a:rPr sz="1819" spc="100" dirty="0">
                <a:latin typeface="Microsoft Sans Serif"/>
                <a:cs typeface="Microsoft Sans Serif"/>
              </a:rPr>
              <a:t>method </a:t>
            </a:r>
            <a:r>
              <a:rPr sz="1819" spc="103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performs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55" dirty="0">
                <a:latin typeface="Microsoft Sans Serif"/>
                <a:cs typeface="Microsoft Sans Serif"/>
              </a:rPr>
              <a:t>best.</a:t>
            </a:r>
            <a:endParaRPr sz="1819" dirty="0">
              <a:latin typeface="Microsoft Sans Serif"/>
              <a:cs typeface="Microsoft Sans Serif"/>
            </a:endParaRPr>
          </a:p>
          <a:p>
            <a:pPr marL="778599" marR="231038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15" dirty="0">
                <a:latin typeface="Microsoft Sans Serif"/>
                <a:cs typeface="Microsoft Sans Serif"/>
              </a:rPr>
              <a:t>Same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-24" dirty="0">
                <a:latin typeface="Microsoft Sans Serif"/>
                <a:cs typeface="Microsoft Sans Serif"/>
              </a:rPr>
              <a:t>Test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0" dirty="0">
                <a:latin typeface="Microsoft Sans Serif"/>
                <a:cs typeface="Microsoft Sans Serif"/>
              </a:rPr>
              <a:t>Set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36" dirty="0">
                <a:latin typeface="Microsoft Sans Serif"/>
                <a:cs typeface="Microsoft Sans Serif"/>
              </a:rPr>
              <a:t>scores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45" dirty="0">
                <a:latin typeface="Microsoft Sans Serif"/>
                <a:cs typeface="Microsoft Sans Serif"/>
              </a:rPr>
              <a:t>may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be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due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115" dirty="0">
                <a:latin typeface="Microsoft Sans Serif"/>
                <a:cs typeface="Microsoft Sans Serif"/>
              </a:rPr>
              <a:t>to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36" dirty="0">
                <a:latin typeface="Microsoft Sans Serif"/>
                <a:cs typeface="Microsoft Sans Serif"/>
              </a:rPr>
              <a:t>small </a:t>
            </a:r>
            <a:r>
              <a:rPr sz="1819" spc="69" dirty="0">
                <a:latin typeface="Microsoft Sans Serif"/>
                <a:cs typeface="Microsoft Sans Serif"/>
              </a:rPr>
              <a:t>test </a:t>
            </a:r>
            <a:r>
              <a:rPr sz="1819" spc="49" dirty="0">
                <a:latin typeface="Microsoft Sans Serif"/>
                <a:cs typeface="Microsoft Sans Serif"/>
              </a:rPr>
              <a:t>sample </a:t>
            </a:r>
            <a:r>
              <a:rPr sz="1819" dirty="0">
                <a:latin typeface="Microsoft Sans Serif"/>
                <a:cs typeface="Microsoft Sans Serif"/>
              </a:rPr>
              <a:t>size </a:t>
            </a:r>
            <a:r>
              <a:rPr sz="1819" spc="-69" dirty="0">
                <a:latin typeface="Microsoft Sans Serif"/>
                <a:cs typeface="Microsoft Sans Serif"/>
              </a:rPr>
              <a:t>(18 </a:t>
            </a:r>
            <a:r>
              <a:rPr sz="1819" spc="-67" dirty="0">
                <a:latin typeface="Microsoft Sans Serif"/>
                <a:cs typeface="Microsoft Sans Serif"/>
              </a:rPr>
              <a:t> </a:t>
            </a:r>
            <a:r>
              <a:rPr sz="1819" spc="27" dirty="0">
                <a:latin typeface="Microsoft Sans Serif"/>
                <a:cs typeface="Microsoft Sans Serif"/>
              </a:rPr>
              <a:t>samples).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30" dirty="0">
                <a:latin typeface="Microsoft Sans Serif"/>
                <a:cs typeface="Microsoft Sans Serif"/>
              </a:rPr>
              <a:t>Therefore,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we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3" dirty="0">
                <a:latin typeface="Microsoft Sans Serif"/>
                <a:cs typeface="Microsoft Sans Serif"/>
              </a:rPr>
              <a:t>tested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all </a:t>
            </a:r>
            <a:r>
              <a:rPr sz="1819" spc="-476" dirty="0">
                <a:latin typeface="Microsoft Sans Serif"/>
                <a:cs typeface="Microsoft Sans Serif"/>
              </a:rPr>
              <a:t> </a:t>
            </a:r>
            <a:r>
              <a:rPr sz="1819" spc="82" dirty="0">
                <a:latin typeface="Microsoft Sans Serif"/>
                <a:cs typeface="Microsoft Sans Serif"/>
              </a:rPr>
              <a:t>methods </a:t>
            </a:r>
            <a:r>
              <a:rPr sz="1819" spc="42" dirty="0">
                <a:latin typeface="Microsoft Sans Serif"/>
                <a:cs typeface="Microsoft Sans Serif"/>
              </a:rPr>
              <a:t>based </a:t>
            </a:r>
            <a:r>
              <a:rPr sz="1819" spc="82" dirty="0">
                <a:latin typeface="Microsoft Sans Serif"/>
                <a:cs typeface="Microsoft Sans Serif"/>
              </a:rPr>
              <a:t>on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76" dirty="0">
                <a:latin typeface="Microsoft Sans Serif"/>
                <a:cs typeface="Microsoft Sans Serif"/>
              </a:rPr>
              <a:t>whole </a:t>
            </a:r>
            <a:r>
              <a:rPr sz="1819" spc="79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Dataset.</a:t>
            </a:r>
            <a:endParaRPr sz="1819" dirty="0">
              <a:latin typeface="Microsoft Sans Serif"/>
              <a:cs typeface="Microsoft Sans Serif"/>
            </a:endParaRPr>
          </a:p>
          <a:p>
            <a:pPr marL="778599" marR="26184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latin typeface="Microsoft Sans Serif"/>
                <a:cs typeface="Microsoft Sans Serif"/>
              </a:rPr>
              <a:t>The </a:t>
            </a:r>
            <a:r>
              <a:rPr sz="1819" spc="36" dirty="0">
                <a:latin typeface="Microsoft Sans Serif"/>
                <a:cs typeface="Microsoft Sans Serif"/>
              </a:rPr>
              <a:t>scores </a:t>
            </a:r>
            <a:r>
              <a:rPr sz="1819" spc="106" dirty="0">
                <a:latin typeface="Microsoft Sans Serif"/>
                <a:cs typeface="Microsoft Sans Serif"/>
              </a:rPr>
              <a:t>of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76" dirty="0">
                <a:latin typeface="Microsoft Sans Serif"/>
                <a:cs typeface="Microsoft Sans Serif"/>
              </a:rPr>
              <a:t>whole </a:t>
            </a:r>
            <a:r>
              <a:rPr sz="1819" spc="24" dirty="0">
                <a:latin typeface="Microsoft Sans Serif"/>
                <a:cs typeface="Microsoft Sans Serif"/>
              </a:rPr>
              <a:t>Dataset </a:t>
            </a:r>
            <a:r>
              <a:rPr sz="1819" spc="27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Microsoft Sans Serif"/>
                <a:cs typeface="Microsoft Sans Serif"/>
              </a:rPr>
              <a:t>irm </a:t>
            </a:r>
            <a:r>
              <a:rPr sz="1819" spc="82" dirty="0">
                <a:latin typeface="Microsoft Sans Serif"/>
                <a:cs typeface="Microsoft Sans Serif"/>
              </a:rPr>
              <a:t>that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67" dirty="0">
                <a:latin typeface="Microsoft Sans Serif"/>
                <a:cs typeface="Microsoft Sans Serif"/>
              </a:rPr>
              <a:t>best </a:t>
            </a:r>
            <a:r>
              <a:rPr sz="1819" spc="88" dirty="0">
                <a:latin typeface="Microsoft Sans Serif"/>
                <a:cs typeface="Microsoft Sans Serif"/>
              </a:rPr>
              <a:t>model </a:t>
            </a:r>
            <a:r>
              <a:rPr sz="1819" spc="6" dirty="0">
                <a:latin typeface="Microsoft Sans Serif"/>
                <a:cs typeface="Microsoft Sans Serif"/>
              </a:rPr>
              <a:t>is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82" dirty="0">
                <a:latin typeface="Microsoft Sans Serif"/>
                <a:cs typeface="Microsoft Sans Serif"/>
              </a:rPr>
              <a:t> </a:t>
            </a:r>
            <a:r>
              <a:rPr sz="1819" spc="42" dirty="0">
                <a:latin typeface="Microsoft Sans Serif"/>
                <a:cs typeface="Microsoft Sans Serif"/>
              </a:rPr>
              <a:t>Decision </a:t>
            </a:r>
            <a:r>
              <a:rPr sz="1819" spc="-18" dirty="0">
                <a:latin typeface="Microsoft Sans Serif"/>
                <a:cs typeface="Microsoft Sans Serif"/>
              </a:rPr>
              <a:t>Tree </a:t>
            </a:r>
            <a:r>
              <a:rPr sz="1819" spc="58" dirty="0">
                <a:latin typeface="Microsoft Sans Serif"/>
                <a:cs typeface="Microsoft Sans Serif"/>
              </a:rPr>
              <a:t>Model. </a:t>
            </a:r>
            <a:r>
              <a:rPr sz="1819" dirty="0">
                <a:latin typeface="Microsoft Sans Serif"/>
                <a:cs typeface="Microsoft Sans Serif"/>
              </a:rPr>
              <a:t>This </a:t>
            </a:r>
            <a:r>
              <a:rPr sz="1819" spc="88" dirty="0">
                <a:latin typeface="Microsoft Sans Serif"/>
                <a:cs typeface="Microsoft Sans Serif"/>
              </a:rPr>
              <a:t>model </a:t>
            </a:r>
            <a:r>
              <a:rPr sz="1819" spc="91" dirty="0">
                <a:latin typeface="Microsoft Sans Serif"/>
                <a:cs typeface="Microsoft Sans Serif"/>
              </a:rPr>
              <a:t> </a:t>
            </a:r>
            <a:r>
              <a:rPr sz="1819" spc="3" dirty="0">
                <a:latin typeface="Microsoft Sans Serif"/>
                <a:cs typeface="Microsoft Sans Serif"/>
              </a:rPr>
              <a:t>has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103" dirty="0">
                <a:latin typeface="Microsoft Sans Serif"/>
                <a:cs typeface="Microsoft Sans Serif"/>
              </a:rPr>
              <a:t>not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only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3" dirty="0">
                <a:latin typeface="Microsoft Sans Serif"/>
                <a:cs typeface="Microsoft Sans Serif"/>
              </a:rPr>
              <a:t>higher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3" dirty="0">
                <a:latin typeface="Microsoft Sans Serif"/>
                <a:cs typeface="Microsoft Sans Serif"/>
              </a:rPr>
              <a:t>scores,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112" dirty="0">
                <a:latin typeface="Microsoft Sans Serif"/>
                <a:cs typeface="Microsoft Sans Serif"/>
              </a:rPr>
              <a:t>but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18" dirty="0">
                <a:latin typeface="Microsoft Sans Serif"/>
                <a:cs typeface="Microsoft Sans Serif"/>
              </a:rPr>
              <a:t>also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highest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42" dirty="0">
                <a:latin typeface="Microsoft Sans Serif"/>
                <a:cs typeface="Microsoft Sans Serif"/>
              </a:rPr>
              <a:t>accuracy.</a:t>
            </a:r>
            <a:endParaRPr sz="1819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6542" y="1974853"/>
            <a:ext cx="4124496" cy="12699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2593" y="1565034"/>
            <a:ext cx="4789048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2183" spc="69" dirty="0"/>
              <a:t>Scores</a:t>
            </a:r>
            <a:r>
              <a:rPr sz="2183" spc="-61" dirty="0"/>
              <a:t> </a:t>
            </a:r>
            <a:r>
              <a:rPr sz="2183" spc="100" dirty="0"/>
              <a:t>and</a:t>
            </a:r>
            <a:r>
              <a:rPr sz="2183" spc="-58" dirty="0"/>
              <a:t> </a:t>
            </a:r>
            <a:r>
              <a:rPr sz="2183" spc="115" dirty="0"/>
              <a:t>Accuracy</a:t>
            </a:r>
            <a:r>
              <a:rPr sz="2183" spc="-61" dirty="0"/>
              <a:t> </a:t>
            </a:r>
            <a:r>
              <a:rPr sz="2183" spc="158" dirty="0"/>
              <a:t>of</a:t>
            </a:r>
            <a:r>
              <a:rPr sz="2183" spc="-58" dirty="0"/>
              <a:t> </a:t>
            </a:r>
            <a:r>
              <a:rPr sz="2183" spc="127" dirty="0"/>
              <a:t>the</a:t>
            </a:r>
            <a:r>
              <a:rPr sz="2183" spc="-58" dirty="0"/>
              <a:t> </a:t>
            </a:r>
            <a:r>
              <a:rPr sz="2183" spc="12" dirty="0"/>
              <a:t>Test</a:t>
            </a:r>
            <a:r>
              <a:rPr sz="2183" spc="-61" dirty="0"/>
              <a:t> </a:t>
            </a:r>
            <a:r>
              <a:rPr sz="2183" spc="67" dirty="0"/>
              <a:t>Set</a:t>
            </a:r>
            <a:endParaRPr sz="2183"/>
          </a:p>
        </p:txBody>
      </p:sp>
      <p:sp>
        <p:nvSpPr>
          <p:cNvPr id="6" name="object 6"/>
          <p:cNvSpPr txBox="1"/>
          <p:nvPr/>
        </p:nvSpPr>
        <p:spPr>
          <a:xfrm>
            <a:off x="5785107" y="4475234"/>
            <a:ext cx="5703961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spc="69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2183" spc="-61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15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58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27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73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52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67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2183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4968" y="4888083"/>
            <a:ext cx="4127641" cy="12699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9220" y="637089"/>
            <a:ext cx="4161295" cy="4144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1689292"/>
            <a:ext cx="1375836" cy="285442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9"/>
              </a:spcBef>
            </a:pPr>
            <a:r>
              <a:rPr sz="1789" spc="-133" dirty="0"/>
              <a:t>E</a:t>
            </a:r>
            <a:r>
              <a:rPr sz="1789" spc="73" dirty="0"/>
              <a:t>xplan</a:t>
            </a:r>
            <a:r>
              <a:rPr sz="1789" spc="85" dirty="0"/>
              <a:t>a</a:t>
            </a:r>
            <a:r>
              <a:rPr sz="1789" spc="100" dirty="0"/>
              <a:t>tion:</a:t>
            </a:r>
            <a:endParaRPr sz="1789"/>
          </a:p>
        </p:txBody>
      </p:sp>
      <p:sp>
        <p:nvSpPr>
          <p:cNvPr id="4" name="object 4"/>
          <p:cNvSpPr txBox="1"/>
          <p:nvPr/>
        </p:nvSpPr>
        <p:spPr>
          <a:xfrm>
            <a:off x="1275336" y="2067832"/>
            <a:ext cx="4070903" cy="106454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94842" marR="3081" indent="-187526">
              <a:lnSpc>
                <a:spcPct val="108900"/>
              </a:lnSpc>
              <a:spcBef>
                <a:spcPts val="61"/>
              </a:spcBef>
              <a:buChar char="•"/>
              <a:tabLst>
                <a:tab pos="194842" algn="l"/>
                <a:tab pos="195227" algn="l"/>
              </a:tabLst>
            </a:pPr>
            <a:r>
              <a:rPr sz="1607" spc="33" dirty="0">
                <a:latin typeface="Microsoft Sans Serif"/>
                <a:cs typeface="Microsoft Sans Serif"/>
              </a:rPr>
              <a:t>Examining </a:t>
            </a:r>
            <a:r>
              <a:rPr sz="1607" spc="69" dirty="0">
                <a:latin typeface="Microsoft Sans Serif"/>
                <a:cs typeface="Microsoft Sans Serif"/>
              </a:rPr>
              <a:t>the </a:t>
            </a:r>
            <a:r>
              <a:rPr sz="1607" spc="64" dirty="0">
                <a:latin typeface="Microsoft Sans Serif"/>
                <a:cs typeface="Microsoft Sans Serif"/>
              </a:rPr>
              <a:t>confusion </a:t>
            </a:r>
            <a:r>
              <a:rPr sz="1607" spc="55" dirty="0">
                <a:latin typeface="Microsoft Sans Serif"/>
                <a:cs typeface="Microsoft Sans Serif"/>
              </a:rPr>
              <a:t>matrix, </a:t>
            </a:r>
            <a:r>
              <a:rPr sz="1607" spc="58" dirty="0">
                <a:latin typeface="Microsoft Sans Serif"/>
                <a:cs typeface="Microsoft Sans Serif"/>
              </a:rPr>
              <a:t>we </a:t>
            </a:r>
            <a:r>
              <a:rPr sz="1607" dirty="0">
                <a:latin typeface="Microsoft Sans Serif"/>
                <a:cs typeface="Microsoft Sans Serif"/>
              </a:rPr>
              <a:t>see </a:t>
            </a:r>
            <a:r>
              <a:rPr sz="1607" spc="-418" dirty="0">
                <a:latin typeface="Microsoft Sans Serif"/>
                <a:cs typeface="Microsoft Sans Serif"/>
              </a:rPr>
              <a:t> </a:t>
            </a:r>
            <a:r>
              <a:rPr sz="1607" spc="73" dirty="0">
                <a:latin typeface="Microsoft Sans Serif"/>
                <a:cs typeface="Microsoft Sans Serif"/>
              </a:rPr>
              <a:t>that </a:t>
            </a:r>
            <a:r>
              <a:rPr sz="1607" spc="64" dirty="0">
                <a:latin typeface="Microsoft Sans Serif"/>
                <a:cs typeface="Microsoft Sans Serif"/>
              </a:rPr>
              <a:t>logistic </a:t>
            </a:r>
            <a:r>
              <a:rPr sz="1607" spc="36" dirty="0">
                <a:latin typeface="Microsoft Sans Serif"/>
                <a:cs typeface="Microsoft Sans Serif"/>
              </a:rPr>
              <a:t>regression </a:t>
            </a:r>
            <a:r>
              <a:rPr sz="1607" spc="52" dirty="0">
                <a:latin typeface="Microsoft Sans Serif"/>
                <a:cs typeface="Microsoft Sans Serif"/>
              </a:rPr>
              <a:t>can </a:t>
            </a:r>
            <a:r>
              <a:rPr sz="1607" spc="55" dirty="0">
                <a:latin typeface="Microsoft Sans Serif"/>
                <a:cs typeface="Microsoft Sans Serif"/>
              </a:rPr>
              <a:t>distinguish </a:t>
            </a:r>
            <a:r>
              <a:rPr sz="1607" spc="58" dirty="0">
                <a:latin typeface="Microsoft Sans Serif"/>
                <a:cs typeface="Microsoft Sans Serif"/>
              </a:rPr>
              <a:t> </a:t>
            </a:r>
            <a:r>
              <a:rPr sz="1607" spc="64" dirty="0">
                <a:latin typeface="Microsoft Sans Serif"/>
                <a:cs typeface="Microsoft Sans Serif"/>
              </a:rPr>
              <a:t>between </a:t>
            </a:r>
            <a:r>
              <a:rPr sz="1607" spc="69" dirty="0">
                <a:latin typeface="Microsoft Sans Serif"/>
                <a:cs typeface="Microsoft Sans Serif"/>
              </a:rPr>
              <a:t>the </a:t>
            </a:r>
            <a:r>
              <a:rPr sz="1607" spc="67" dirty="0">
                <a:latin typeface="Microsoft Sans Serif"/>
                <a:cs typeface="Microsoft Sans Serif"/>
              </a:rPr>
              <a:t>different </a:t>
            </a:r>
            <a:r>
              <a:rPr sz="1607" spc="6" dirty="0">
                <a:latin typeface="Microsoft Sans Serif"/>
                <a:cs typeface="Microsoft Sans Serif"/>
              </a:rPr>
              <a:t>classes. </a:t>
            </a:r>
            <a:r>
              <a:rPr sz="1607" spc="-36" dirty="0">
                <a:latin typeface="Microsoft Sans Serif"/>
                <a:cs typeface="Microsoft Sans Serif"/>
              </a:rPr>
              <a:t>We </a:t>
            </a:r>
            <a:r>
              <a:rPr sz="1607" dirty="0">
                <a:latin typeface="Microsoft Sans Serif"/>
                <a:cs typeface="Microsoft Sans Serif"/>
              </a:rPr>
              <a:t>see </a:t>
            </a:r>
            <a:r>
              <a:rPr sz="1607" spc="3" dirty="0">
                <a:latin typeface="Microsoft Sans Serif"/>
                <a:cs typeface="Microsoft Sans Serif"/>
              </a:rPr>
              <a:t> </a:t>
            </a:r>
            <a:r>
              <a:rPr sz="1607" spc="73" dirty="0">
                <a:latin typeface="Microsoft Sans Serif"/>
                <a:cs typeface="Microsoft Sans Serif"/>
              </a:rPr>
              <a:t>that</a:t>
            </a:r>
            <a:r>
              <a:rPr sz="1607" spc="-9" dirty="0">
                <a:latin typeface="Microsoft Sans Serif"/>
                <a:cs typeface="Microsoft Sans Serif"/>
              </a:rPr>
              <a:t> </a:t>
            </a:r>
            <a:r>
              <a:rPr sz="1607" spc="69" dirty="0">
                <a:latin typeface="Microsoft Sans Serif"/>
                <a:cs typeface="Microsoft Sans Serif"/>
              </a:rPr>
              <a:t>the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58" dirty="0">
                <a:latin typeface="Microsoft Sans Serif"/>
                <a:cs typeface="Microsoft Sans Serif"/>
              </a:rPr>
              <a:t>major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76" dirty="0">
                <a:latin typeface="Microsoft Sans Serif"/>
                <a:cs typeface="Microsoft Sans Serif"/>
              </a:rPr>
              <a:t>problem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3" dirty="0">
                <a:latin typeface="Microsoft Sans Serif"/>
                <a:cs typeface="Microsoft Sans Serif"/>
              </a:rPr>
              <a:t>is</a:t>
            </a:r>
            <a:r>
              <a:rPr sz="1607" spc="-9" dirty="0">
                <a:latin typeface="Microsoft Sans Serif"/>
                <a:cs typeface="Microsoft Sans Serif"/>
              </a:rPr>
              <a:t> </a:t>
            </a:r>
            <a:r>
              <a:rPr sz="1607" spc="18" dirty="0">
                <a:latin typeface="Microsoft Sans Serif"/>
                <a:cs typeface="Microsoft Sans Serif"/>
              </a:rPr>
              <a:t>false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39" dirty="0">
                <a:latin typeface="Microsoft Sans Serif"/>
                <a:cs typeface="Microsoft Sans Serif"/>
              </a:rPr>
              <a:t>positives.</a:t>
            </a:r>
            <a:endParaRPr sz="1607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3112" y="1523893"/>
            <a:ext cx="5395114" cy="4126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625" y="3463568"/>
            <a:ext cx="2536871" cy="21911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925" y="640289"/>
            <a:ext cx="2717482" cy="4112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90313" y="1756470"/>
            <a:ext cx="6888420" cy="401824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230653" indent="-223337">
              <a:spcBef>
                <a:spcPts val="6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7" dirty="0">
                <a:latin typeface="Microsoft Sans Serif"/>
                <a:cs typeface="Microsoft Sans Serif"/>
              </a:rPr>
              <a:t>Decision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8" dirty="0">
                <a:latin typeface="Microsoft Sans Serif"/>
                <a:cs typeface="Microsoft Sans Serif"/>
              </a:rPr>
              <a:t>Tree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0" dirty="0">
                <a:latin typeface="Microsoft Sans Serif"/>
                <a:cs typeface="Microsoft Sans Serif"/>
              </a:rPr>
              <a:t>Model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36" dirty="0">
                <a:latin typeface="Microsoft Sans Serif"/>
                <a:cs typeface="Microsoft Sans Serif"/>
              </a:rPr>
              <a:t>is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best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algorithm</a:t>
            </a:r>
            <a:r>
              <a:rPr sz="1910" spc="-45" dirty="0">
                <a:latin typeface="Microsoft Sans Serif"/>
                <a:cs typeface="Microsoft Sans Serif"/>
              </a:rPr>
              <a:t> </a:t>
            </a:r>
            <a:r>
              <a:rPr sz="1910" spc="115" dirty="0">
                <a:latin typeface="Microsoft Sans Serif"/>
                <a:cs typeface="Microsoft Sans Serif"/>
              </a:rPr>
              <a:t>for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this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dataset.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398156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1" dirty="0"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with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dirty="0">
                <a:latin typeface="Microsoft Sans Serif"/>
                <a:cs typeface="Microsoft Sans Serif"/>
              </a:rPr>
              <a:t>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15" dirty="0">
                <a:latin typeface="Microsoft Sans Serif"/>
                <a:cs typeface="Microsoft Sans Serif"/>
              </a:rPr>
              <a:t>low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6" dirty="0">
                <a:latin typeface="Microsoft Sans Serif"/>
                <a:cs typeface="Microsoft Sans Serif"/>
              </a:rPr>
              <a:t>mass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show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21" dirty="0">
                <a:latin typeface="Microsoft Sans Serif"/>
                <a:cs typeface="Microsoft Sans Serif"/>
              </a:rPr>
              <a:t>better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results </a:t>
            </a:r>
            <a:r>
              <a:rPr sz="1910" spc="-497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than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with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dirty="0">
                <a:latin typeface="Microsoft Sans Serif"/>
                <a:cs typeface="Microsoft Sans Serif"/>
              </a:rPr>
              <a:t>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larger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3" dirty="0">
                <a:latin typeface="Microsoft Sans Serif"/>
                <a:cs typeface="Microsoft Sans Serif"/>
              </a:rPr>
              <a:t>mass.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261844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94" dirty="0">
                <a:latin typeface="Microsoft Sans Serif"/>
                <a:cs typeface="Microsoft Sans Serif"/>
              </a:rPr>
              <a:t>Most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launch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sites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are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91" dirty="0">
                <a:latin typeface="Microsoft Sans Serif"/>
                <a:cs typeface="Microsoft Sans Serif"/>
              </a:rPr>
              <a:t>in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12" dirty="0">
                <a:latin typeface="Microsoft Sans Serif"/>
                <a:cs typeface="Microsoft Sans Serif"/>
              </a:rPr>
              <a:t>proximity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43" dirty="0">
                <a:latin typeface="Microsoft Sans Serif"/>
                <a:cs typeface="Microsoft Sans Serif"/>
              </a:rPr>
              <a:t>to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Equator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line </a:t>
            </a:r>
            <a:r>
              <a:rPr sz="1910" spc="-500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and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5" dirty="0">
                <a:latin typeface="Microsoft Sans Serif"/>
                <a:cs typeface="Microsoft Sans Serif"/>
              </a:rPr>
              <a:t>all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sites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are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91" dirty="0">
                <a:latin typeface="Microsoft Sans Serif"/>
                <a:cs typeface="Microsoft Sans Serif"/>
              </a:rPr>
              <a:t>in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very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6" dirty="0">
                <a:latin typeface="Microsoft Sans Serif"/>
                <a:cs typeface="Microsoft Sans Serif"/>
              </a:rPr>
              <a:t>close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12" dirty="0">
                <a:latin typeface="Microsoft Sans Serif"/>
                <a:cs typeface="Microsoft Sans Serif"/>
              </a:rPr>
              <a:t>proximity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43" dirty="0">
                <a:latin typeface="Microsoft Sans Serif"/>
                <a:cs typeface="Microsoft Sans Serif"/>
              </a:rPr>
              <a:t>to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coast.</a:t>
            </a:r>
            <a:endParaRPr sz="1910" dirty="0"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10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33" dirty="0">
                <a:latin typeface="Microsoft Sans Serif"/>
                <a:cs typeface="Microsoft Sans Serif"/>
              </a:rPr>
              <a:t>The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61" dirty="0">
                <a:latin typeface="Microsoft Sans Serif"/>
                <a:cs typeface="Microsoft Sans Serif"/>
              </a:rPr>
              <a:t>success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2" dirty="0">
                <a:latin typeface="Microsoft Sans Serif"/>
                <a:cs typeface="Microsoft Sans Serif"/>
              </a:rPr>
              <a:t>rate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increases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over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42" dirty="0">
                <a:latin typeface="Microsoft Sans Serif"/>
                <a:cs typeface="Microsoft Sans Serif"/>
              </a:rPr>
              <a:t>years.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68541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-30" dirty="0">
                <a:latin typeface="Microsoft Sans Serif"/>
                <a:cs typeface="Microsoft Sans Serif"/>
              </a:rPr>
              <a:t>KSC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LC-39A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0" dirty="0">
                <a:latin typeface="Microsoft Sans Serif"/>
                <a:cs typeface="Microsoft Sans Serif"/>
              </a:rPr>
              <a:t>has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highest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61" dirty="0">
                <a:latin typeface="Microsoft Sans Serif"/>
                <a:cs typeface="Microsoft Sans Serif"/>
              </a:rPr>
              <a:t>success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82" dirty="0">
                <a:latin typeface="Microsoft Sans Serif"/>
                <a:cs typeface="Microsoft Sans Serif"/>
              </a:rPr>
              <a:t>rate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 </a:t>
            </a:r>
            <a:r>
              <a:rPr sz="1910" spc="-497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from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5" dirty="0">
                <a:latin typeface="Microsoft Sans Serif"/>
                <a:cs typeface="Microsoft Sans Serif"/>
              </a:rPr>
              <a:t>all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sites.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0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130" dirty="0">
                <a:latin typeface="Microsoft Sans Serif"/>
                <a:cs typeface="Microsoft Sans Serif"/>
              </a:rPr>
              <a:t>Orbi</a:t>
            </a:r>
            <a:r>
              <a:rPr sz="1910" spc="79" dirty="0">
                <a:latin typeface="Microsoft Sans Serif"/>
                <a:cs typeface="Microsoft Sans Serif"/>
              </a:rPr>
              <a:t>t</a:t>
            </a:r>
            <a:r>
              <a:rPr sz="1910" spc="-9" dirty="0">
                <a:latin typeface="Microsoft Sans Serif"/>
                <a:cs typeface="Microsoft Sans Serif"/>
              </a:rPr>
              <a:t>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154" dirty="0">
                <a:latin typeface="Microsoft Sans Serif"/>
                <a:cs typeface="Microsoft Sans Serif"/>
              </a:rPr>
              <a:t>E</a:t>
            </a:r>
            <a:r>
              <a:rPr sz="1910" spc="-69" dirty="0">
                <a:latin typeface="Microsoft Sans Serif"/>
                <a:cs typeface="Microsoft Sans Serif"/>
              </a:rPr>
              <a:t>S-L</a:t>
            </a:r>
            <a:r>
              <a:rPr sz="1910" spc="-109" dirty="0">
                <a:latin typeface="Microsoft Sans Serif"/>
                <a:cs typeface="Microsoft Sans Serif"/>
              </a:rPr>
              <a:t>1</a:t>
            </a:r>
            <a:r>
              <a:rPr sz="1910" spc="27" dirty="0">
                <a:latin typeface="Microsoft Sans Serif"/>
                <a:cs typeface="Microsoft Sans Serif"/>
              </a:rPr>
              <a:t>,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85" dirty="0">
                <a:latin typeface="Microsoft Sans Serif"/>
                <a:cs typeface="Microsoft Sans Serif"/>
              </a:rPr>
              <a:t>G</a:t>
            </a:r>
            <a:r>
              <a:rPr sz="1910" spc="-94" dirty="0">
                <a:latin typeface="Microsoft Sans Serif"/>
                <a:cs typeface="Microsoft Sans Serif"/>
              </a:rPr>
              <a:t>E</a:t>
            </a:r>
            <a:r>
              <a:rPr sz="1910" spc="-33" dirty="0">
                <a:latin typeface="Microsoft Sans Serif"/>
                <a:cs typeface="Microsoft Sans Serif"/>
              </a:rPr>
              <a:t>O</a:t>
            </a:r>
            <a:r>
              <a:rPr sz="1910" spc="27" dirty="0">
                <a:latin typeface="Microsoft Sans Serif"/>
                <a:cs typeface="Microsoft Sans Serif"/>
              </a:rPr>
              <a:t>,</a:t>
            </a:r>
            <a:r>
              <a:rPr sz="1910" spc="-52" dirty="0">
                <a:latin typeface="Microsoft Sans Serif"/>
                <a:cs typeface="Microsoft Sans Serif"/>
              </a:rPr>
              <a:t> H</a:t>
            </a:r>
            <a:r>
              <a:rPr sz="1910" spc="-67" dirty="0">
                <a:latin typeface="Microsoft Sans Serif"/>
                <a:cs typeface="Microsoft Sans Serif"/>
              </a:rPr>
              <a:t>E</a:t>
            </a:r>
            <a:r>
              <a:rPr sz="1910" spc="73" dirty="0">
                <a:latin typeface="Microsoft Sans Serif"/>
                <a:cs typeface="Microsoft Sans Serif"/>
              </a:rPr>
              <a:t>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and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79" dirty="0">
                <a:latin typeface="Microsoft Sans Serif"/>
                <a:cs typeface="Microsoft Sans Serif"/>
              </a:rPr>
              <a:t>S</a:t>
            </a:r>
            <a:r>
              <a:rPr sz="1910" spc="-67" dirty="0">
                <a:latin typeface="Microsoft Sans Serif"/>
                <a:cs typeface="Microsoft Sans Serif"/>
              </a:rPr>
              <a:t>S</a:t>
            </a:r>
            <a:r>
              <a:rPr sz="1910" spc="73" dirty="0">
                <a:latin typeface="Microsoft Sans Serif"/>
                <a:cs typeface="Microsoft Sans Serif"/>
              </a:rPr>
              <a:t>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h</a:t>
            </a:r>
            <a:r>
              <a:rPr sz="1910" spc="21" dirty="0">
                <a:latin typeface="Microsoft Sans Serif"/>
                <a:cs typeface="Microsoft Sans Serif"/>
              </a:rPr>
              <a:t>a</a:t>
            </a:r>
            <a:r>
              <a:rPr sz="1910" spc="73" dirty="0">
                <a:latin typeface="Microsoft Sans Serif"/>
                <a:cs typeface="Microsoft Sans Serif"/>
              </a:rPr>
              <a:t>v</a:t>
            </a:r>
            <a:r>
              <a:rPr sz="1910" spc="49" dirty="0">
                <a:latin typeface="Microsoft Sans Serif"/>
                <a:cs typeface="Microsoft Sans Serif"/>
              </a:rPr>
              <a:t>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0" dirty="0">
                <a:latin typeface="Microsoft Sans Serif"/>
                <a:cs typeface="Microsoft Sans Serif"/>
              </a:rPr>
              <a:t>10</a:t>
            </a:r>
            <a:r>
              <a:rPr sz="1910" spc="94" dirty="0">
                <a:latin typeface="Microsoft Sans Serif"/>
                <a:cs typeface="Microsoft Sans Serif"/>
              </a:rPr>
              <a:t>0</a:t>
            </a:r>
            <a:r>
              <a:rPr sz="1910" spc="-164" dirty="0">
                <a:latin typeface="Microsoft Sans Serif"/>
                <a:cs typeface="Microsoft Sans Serif"/>
              </a:rPr>
              <a:t>%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succ</a:t>
            </a:r>
            <a:r>
              <a:rPr sz="1910" spc="100" dirty="0">
                <a:latin typeface="Microsoft Sans Serif"/>
                <a:cs typeface="Microsoft Sans Serif"/>
              </a:rPr>
              <a:t>e</a:t>
            </a:r>
            <a:r>
              <a:rPr sz="1910" spc="-9" dirty="0">
                <a:latin typeface="Microsoft Sans Serif"/>
                <a:cs typeface="Microsoft Sans Serif"/>
              </a:rPr>
              <a:t>ss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6" dirty="0">
                <a:latin typeface="Microsoft Sans Serif"/>
                <a:cs typeface="Microsoft Sans Serif"/>
              </a:rPr>
              <a:t>r</a:t>
            </a:r>
            <a:r>
              <a:rPr sz="1910" spc="-3" dirty="0">
                <a:latin typeface="Microsoft Sans Serif"/>
                <a:cs typeface="Microsoft Sans Serif"/>
              </a:rPr>
              <a:t>a</a:t>
            </a:r>
            <a:r>
              <a:rPr sz="1910" spc="73" dirty="0">
                <a:latin typeface="Microsoft Sans Serif"/>
                <a:cs typeface="Microsoft Sans Serif"/>
              </a:rPr>
              <a:t>t</a:t>
            </a:r>
            <a:r>
              <a:rPr sz="1910" spc="136" dirty="0">
                <a:latin typeface="Microsoft Sans Serif"/>
                <a:cs typeface="Microsoft Sans Serif"/>
              </a:rPr>
              <a:t>e</a:t>
            </a:r>
            <a:r>
              <a:rPr sz="1910" spc="21" dirty="0">
                <a:latin typeface="Microsoft Sans Serif"/>
                <a:cs typeface="Microsoft Sans Serif"/>
              </a:rPr>
              <a:t>.</a:t>
            </a:r>
            <a:endParaRPr sz="191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8" y="2158848"/>
            <a:ext cx="3174777" cy="31747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002" y="640290"/>
            <a:ext cx="2367596" cy="5002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6853" y="2374509"/>
            <a:ext cx="2981555" cy="3214186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80"/>
              </a:spcBef>
            </a:pPr>
            <a:r>
              <a:rPr spc="88" dirty="0"/>
              <a:t>Special</a:t>
            </a:r>
            <a:r>
              <a:rPr spc="-97" dirty="0"/>
              <a:t> </a:t>
            </a:r>
            <a:r>
              <a:rPr spc="42" dirty="0"/>
              <a:t>Thanks</a:t>
            </a:r>
            <a:r>
              <a:rPr spc="-94" dirty="0"/>
              <a:t> </a:t>
            </a:r>
            <a:r>
              <a:rPr spc="149" dirty="0"/>
              <a:t>to:</a:t>
            </a:r>
          </a:p>
          <a:p>
            <a:pPr marL="719300" marR="714679" algn="ctr">
              <a:lnSpc>
                <a:spcPct val="153100"/>
              </a:lnSpc>
              <a:spcBef>
                <a:spcPts val="9"/>
              </a:spcBef>
            </a:pPr>
            <a:r>
              <a:rPr sz="2395" u="heavy" spc="103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2395" u="heavy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2395" u="heavy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2395" spc="-27" dirty="0">
                <a:solidFill>
                  <a:srgbClr val="00A2FF"/>
                </a:solidFill>
              </a:rPr>
              <a:t> </a:t>
            </a:r>
            <a:r>
              <a:rPr sz="2395" u="heavy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2395" spc="49" dirty="0">
                <a:solidFill>
                  <a:srgbClr val="00A2FF"/>
                </a:solidFill>
              </a:rPr>
              <a:t> </a:t>
            </a:r>
            <a:r>
              <a:rPr sz="2395" u="heavy" spc="-18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2395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87389"/>
            <a:ext cx="3682741" cy="368274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00000"/>
              </a:lnSpc>
              <a:spcBef>
                <a:spcPts val="1860"/>
              </a:spcBef>
            </a:pP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400" spc="-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collection</a:t>
            </a:r>
            <a:r>
              <a:rPr lang="en-US" sz="2400" spc="-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methodology: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955675" indent="-189865" algn="just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lang="en-US" sz="2400" spc="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400" spc="-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SpaceX</a:t>
            </a:r>
            <a:r>
              <a:rPr lang="en-US" sz="2400" spc="-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Rest</a:t>
            </a:r>
            <a:r>
              <a:rPr lang="en-US" sz="2400" spc="-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API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955675" indent="-189865" algn="just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spc="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400" spc="-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Web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Scrapping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from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Wikipedia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2905"/>
              </a:spcBef>
            </a:pP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Performed</a:t>
            </a:r>
            <a:r>
              <a:rPr lang="en-US" sz="2400" spc="-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400" spc="-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wrangling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955675" indent="-189865" algn="just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Filtering</a:t>
            </a:r>
            <a:r>
              <a:rPr lang="en-US" sz="2400" spc="-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spc="-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955675" indent="-189865" algn="just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spc="4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Dealing</a:t>
            </a:r>
            <a:r>
              <a:rPr lang="en-US" sz="2400" spc="-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with</a:t>
            </a:r>
            <a:r>
              <a:rPr lang="en-US" sz="2400" spc="-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missing</a:t>
            </a:r>
            <a:r>
              <a:rPr lang="en-US" sz="2400" spc="-1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values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955675" indent="-189865" algn="just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spc="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One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Hot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Encoding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prepare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4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binary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classi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ication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12700" marR="8890" algn="just">
              <a:lnSpc>
                <a:spcPct val="120000"/>
              </a:lnSpc>
              <a:spcBef>
                <a:spcPts val="680"/>
              </a:spcBef>
            </a:pP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Performed</a:t>
            </a:r>
            <a:r>
              <a:rPr lang="en-US" sz="2400" spc="-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exploratory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14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(EDA)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visualization</a:t>
            </a:r>
            <a:r>
              <a:rPr lang="en-US" sz="2400" spc="-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400" spc="-7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SQL </a:t>
            </a:r>
            <a:r>
              <a:rPr lang="en-US" sz="2400" spc="-7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     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Performed </a:t>
            </a:r>
            <a:r>
              <a:rPr lang="en-US" sz="2400" spc="13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interactive </a:t>
            </a:r>
            <a:r>
              <a:rPr lang="en-US" sz="2400" spc="85" dirty="0" err="1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visual</a:t>
            </a:r>
            <a:r>
              <a:rPr lang="en-US" sz="2400" spc="110" dirty="0" err="1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analytics</a:t>
            </a:r>
            <a:r>
              <a:rPr lang="en-US" sz="2400" spc="11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 </a:t>
            </a:r>
            <a:r>
              <a:rPr lang="en-US" sz="2400" spc="9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Folium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and </a:t>
            </a:r>
            <a:r>
              <a:rPr lang="en-US" sz="2400" spc="105" dirty="0" err="1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Plotly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2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Dash </a:t>
            </a:r>
            <a:r>
              <a:rPr lang="en-US" sz="2400" spc="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Performed</a:t>
            </a:r>
            <a:r>
              <a:rPr lang="en-US" sz="2400" spc="-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predictive</a:t>
            </a:r>
            <a:r>
              <a:rPr lang="en-US" sz="2400" spc="-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r>
              <a:rPr lang="en-US" sz="2400" spc="-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400" spc="-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classi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Verdana"/>
              </a:rPr>
              <a:t>f</a:t>
            </a:r>
            <a:r>
              <a:rPr lang="en-US" sz="2400" spc="1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ication</a:t>
            </a:r>
            <a:r>
              <a:rPr lang="en-US" sz="2400" spc="-8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models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marL="766445" marR="5080" algn="just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lang="en-US" sz="2400" spc="6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Building,</a:t>
            </a:r>
            <a:r>
              <a:rPr lang="en-US" sz="2400" spc="-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tuning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evaluation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classi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sz="2400" spc="5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ication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models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4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ensure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best </a:t>
            </a:r>
            <a:r>
              <a:rPr lang="en-US" sz="2400" spc="-650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400" spc="45" dirty="0">
                <a:solidFill>
                  <a:schemeClr val="tx1"/>
                </a:solidFill>
                <a:latin typeface="Abadi" panose="020B0604020104020204" pitchFamily="34" charset="0"/>
                <a:cs typeface="Microsoft Sans Serif"/>
              </a:rPr>
              <a:t>results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Microsoft Sans Serif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1145540" algn="just">
              <a:lnSpc>
                <a:spcPct val="109500"/>
              </a:lnSpc>
              <a:spcBef>
                <a:spcPts val="100"/>
              </a:spcBef>
            </a:pPr>
            <a:r>
              <a:rPr lang="en-US" sz="2000" spc="15" dirty="0">
                <a:latin typeface="Abadi" panose="020B0604020104020204" pitchFamily="34" charset="0"/>
              </a:rPr>
              <a:t>Data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50" dirty="0">
                <a:latin typeface="Abadi" panose="020B0604020104020204" pitchFamily="34" charset="0"/>
              </a:rPr>
              <a:t>collection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90" dirty="0">
                <a:latin typeface="Abadi" panose="020B0604020104020204" pitchFamily="34" charset="0"/>
              </a:rPr>
              <a:t>process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05" dirty="0">
                <a:latin typeface="Abadi" panose="020B0604020104020204" pitchFamily="34" charset="0"/>
              </a:rPr>
              <a:t>involved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spc="-60" dirty="0">
                <a:latin typeface="Abadi" panose="020B0604020104020204" pitchFamily="34" charset="0"/>
              </a:rPr>
              <a:t>a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55" dirty="0">
                <a:latin typeface="Abadi" panose="020B0604020104020204" pitchFamily="34" charset="0"/>
              </a:rPr>
              <a:t>combination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95" dirty="0">
                <a:latin typeface="Abadi" panose="020B0604020104020204" pitchFamily="34" charset="0"/>
              </a:rPr>
              <a:t>of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spc="-100" dirty="0">
                <a:latin typeface="Abadi" panose="020B0604020104020204" pitchFamily="34" charset="0"/>
              </a:rPr>
              <a:t>API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80" dirty="0">
                <a:latin typeface="Abadi" panose="020B0604020104020204" pitchFamily="34" charset="0"/>
              </a:rPr>
              <a:t>requests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85" dirty="0">
                <a:latin typeface="Abadi" panose="020B0604020104020204" pitchFamily="34" charset="0"/>
              </a:rPr>
              <a:t>from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spc="45" dirty="0">
                <a:latin typeface="Abadi" panose="020B0604020104020204" pitchFamily="34" charset="0"/>
              </a:rPr>
              <a:t>SpaceX</a:t>
            </a:r>
            <a:r>
              <a:rPr lang="en-US" sz="2000" spc="-900" dirty="0">
                <a:latin typeface="Abadi" panose="020B0604020104020204" pitchFamily="34" charset="0"/>
              </a:rPr>
              <a:t> </a:t>
            </a:r>
            <a:r>
              <a:rPr lang="en-US" sz="2000" spc="-100" dirty="0">
                <a:latin typeface="Abadi" panose="020B0604020104020204" pitchFamily="34" charset="0"/>
              </a:rPr>
              <a:t>API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05" dirty="0">
                <a:latin typeface="Abadi" panose="020B0604020104020204" pitchFamily="34" charset="0"/>
              </a:rPr>
              <a:t>and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25" dirty="0">
                <a:latin typeface="Abadi" panose="020B0604020104020204" pitchFamily="34" charset="0"/>
              </a:rPr>
              <a:t>Web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05" dirty="0">
                <a:latin typeface="Abadi" panose="020B0604020104020204" pitchFamily="34" charset="0"/>
              </a:rPr>
              <a:t>Scraping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spc="95" dirty="0">
                <a:latin typeface="Abadi" panose="020B0604020104020204" pitchFamily="34" charset="0"/>
              </a:rPr>
              <a:t>data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85" dirty="0">
                <a:latin typeface="Abadi" panose="020B0604020104020204" pitchFamily="34" charset="0"/>
              </a:rPr>
              <a:t>from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-60" dirty="0">
                <a:latin typeface="Abadi" panose="020B0604020104020204" pitchFamily="34" charset="0"/>
              </a:rPr>
              <a:t>a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114" dirty="0">
                <a:latin typeface="Abadi" panose="020B0604020104020204" pitchFamily="34" charset="0"/>
              </a:rPr>
              <a:t>table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spc="114" dirty="0">
                <a:latin typeface="Abadi" panose="020B0604020104020204" pitchFamily="34" charset="0"/>
              </a:rPr>
              <a:t>in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-20" dirty="0">
                <a:latin typeface="Abadi" panose="020B0604020104020204" pitchFamily="34" charset="0"/>
              </a:rPr>
              <a:t>SpaceX’s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75" dirty="0">
                <a:latin typeface="Abadi" panose="020B0604020104020204" pitchFamily="34" charset="0"/>
              </a:rPr>
              <a:t>Wikipedia</a:t>
            </a:r>
            <a:r>
              <a:rPr lang="en-US" sz="2000" spc="-5" dirty="0">
                <a:latin typeface="Abadi" panose="020B0604020104020204" pitchFamily="34" charset="0"/>
              </a:rPr>
              <a:t> </a:t>
            </a:r>
            <a:r>
              <a:rPr lang="en-US" sz="2000" spc="75" dirty="0">
                <a:latin typeface="Abadi" panose="020B0604020104020204" pitchFamily="34" charset="0"/>
              </a:rPr>
              <a:t>entry. </a:t>
            </a:r>
            <a:r>
              <a:rPr lang="en-US" sz="2000" spc="-85" dirty="0">
                <a:latin typeface="Abadi" panose="020B0604020104020204" pitchFamily="34" charset="0"/>
                <a:cs typeface="Microsoft Sans Serif"/>
              </a:rPr>
              <a:t>We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05" dirty="0">
                <a:latin typeface="Abadi" panose="020B0604020104020204" pitchFamily="34" charset="0"/>
                <a:cs typeface="Microsoft Sans Serif"/>
              </a:rPr>
              <a:t>had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10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Abadi" panose="020B0604020104020204" pitchFamily="34" charset="0"/>
                <a:cs typeface="Microsoft Sans Serif"/>
              </a:rPr>
              <a:t>use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00" dirty="0">
                <a:latin typeface="Abadi" panose="020B0604020104020204" pitchFamily="34" charset="0"/>
                <a:cs typeface="Microsoft Sans Serif"/>
              </a:rPr>
              <a:t>both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95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0" dirty="0">
                <a:latin typeface="Abadi" panose="020B0604020104020204" pitchFamily="34" charset="0"/>
                <a:cs typeface="Microsoft Sans Serif"/>
              </a:rPr>
              <a:t>these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95" dirty="0"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50" dirty="0">
                <a:latin typeface="Abadi" panose="020B0604020104020204" pitchFamily="34" charset="0"/>
                <a:cs typeface="Microsoft Sans Serif"/>
              </a:rPr>
              <a:t>collection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5" dirty="0">
                <a:latin typeface="Abadi" panose="020B0604020104020204" pitchFamily="34" charset="0"/>
                <a:cs typeface="Microsoft Sans Serif"/>
              </a:rPr>
              <a:t>methods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14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30" dirty="0">
                <a:latin typeface="Abadi" panose="020B0604020104020204" pitchFamily="34" charset="0"/>
                <a:cs typeface="Microsoft Sans Serif"/>
              </a:rPr>
              <a:t>order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10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80" dirty="0">
                <a:latin typeface="Abadi" panose="020B0604020104020204" pitchFamily="34" charset="0"/>
                <a:cs typeface="Microsoft Sans Serif"/>
              </a:rPr>
              <a:t>get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65" dirty="0">
                <a:latin typeface="Abadi" panose="020B0604020104020204" pitchFamily="34" charset="0"/>
                <a:cs typeface="Microsoft Sans Serif"/>
              </a:rPr>
              <a:t>complete </a:t>
            </a:r>
            <a:r>
              <a:rPr lang="en-US" sz="2000" spc="-9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35" dirty="0">
                <a:latin typeface="Abadi" panose="020B0604020104020204" pitchFamily="34" charset="0"/>
                <a:cs typeface="Microsoft Sans Serif"/>
              </a:rPr>
              <a:t>information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5" dirty="0">
                <a:latin typeface="Abadi" panose="020B0604020104020204" pitchFamily="34" charset="0"/>
                <a:cs typeface="Microsoft Sans Serif"/>
              </a:rPr>
              <a:t>about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5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0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5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6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35" dirty="0">
                <a:latin typeface="Abadi" panose="020B0604020104020204" pitchFamily="34" charset="0"/>
                <a:cs typeface="Microsoft Sans Serif"/>
              </a:rPr>
              <a:t>more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14" dirty="0">
                <a:latin typeface="Abadi" panose="020B0604020104020204" pitchFamily="34" charset="0"/>
                <a:cs typeface="Microsoft Sans Serif"/>
              </a:rPr>
              <a:t>detailed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5" dirty="0">
                <a:latin typeface="Abadi" panose="020B0604020104020204" pitchFamily="34" charset="0"/>
                <a:cs typeface="Microsoft Sans Serif"/>
              </a:rPr>
              <a:t>analysis. </a:t>
            </a:r>
            <a:r>
              <a:rPr lang="en-US" sz="2000" spc="-20" dirty="0">
                <a:latin typeface="Abadi" panose="020B0604020104020204" pitchFamily="34" charset="0"/>
                <a:cs typeface="Microsoft Sans Serif"/>
              </a:rPr>
              <a:t>D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2000" spc="370" dirty="0">
                <a:latin typeface="Abadi" panose="020B0604020104020204" pitchFamily="34" charset="0"/>
                <a:cs typeface="Microsoft Sans Serif"/>
              </a:rPr>
              <a:t>t</a:t>
            </a:r>
            <a:r>
              <a:rPr lang="en-US" sz="2000" spc="5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5" dirty="0">
                <a:latin typeface="Abadi" panose="020B0604020104020204" pitchFamily="34" charset="0"/>
                <a:cs typeface="Microsoft Sans Serif"/>
              </a:rPr>
              <a:t>C</a:t>
            </a:r>
            <a:r>
              <a:rPr lang="en-US" sz="2000" spc="190" dirty="0">
                <a:latin typeface="Abadi" panose="020B0604020104020204" pitchFamily="34" charset="0"/>
                <a:cs typeface="Microsoft Sans Serif"/>
              </a:rPr>
              <a:t>olumns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65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lang="en-US" sz="2000" spc="50" dirty="0">
                <a:latin typeface="Abadi" panose="020B0604020104020204" pitchFamily="34" charset="0"/>
                <a:cs typeface="Microsoft Sans Serif"/>
              </a:rPr>
              <a:t>r</a:t>
            </a:r>
            <a:r>
              <a:rPr lang="en-US" sz="2000" spc="105" dirty="0">
                <a:latin typeface="Abadi" panose="020B0604020104020204" pitchFamily="34" charset="0"/>
                <a:cs typeface="Microsoft Sans Serif"/>
              </a:rPr>
              <a:t>e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355" dirty="0">
                <a:latin typeface="Abadi" panose="020B0604020104020204" pitchFamily="34" charset="0"/>
                <a:cs typeface="Microsoft Sans Serif"/>
              </a:rPr>
              <a:t>ob</a:t>
            </a:r>
            <a:r>
              <a:rPr lang="en-US" sz="2000" spc="190" dirty="0">
                <a:latin typeface="Abadi" panose="020B0604020104020204" pitchFamily="34" charset="0"/>
                <a:cs typeface="Microsoft Sans Serif"/>
              </a:rPr>
              <a:t>t</a:t>
            </a:r>
            <a:r>
              <a:rPr lang="en-US" sz="2000" spc="160" dirty="0">
                <a:latin typeface="Abadi" panose="020B0604020104020204" pitchFamily="34" charset="0"/>
                <a:cs typeface="Microsoft Sans Serif"/>
              </a:rPr>
              <a:t>ained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54" dirty="0">
                <a:latin typeface="Abadi" panose="020B0604020104020204" pitchFamily="34" charset="0"/>
                <a:cs typeface="Microsoft Sans Serif"/>
              </a:rPr>
              <a:t>b</a:t>
            </a:r>
            <a:r>
              <a:rPr lang="en-US" sz="2000" spc="215" dirty="0">
                <a:latin typeface="Abadi" panose="020B0604020104020204" pitchFamily="34" charset="0"/>
                <a:cs typeface="Microsoft Sans Serif"/>
              </a:rPr>
              <a:t>y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75" dirty="0"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20" dirty="0">
                <a:latin typeface="Abadi" panose="020B0604020104020204" pitchFamily="34" charset="0"/>
                <a:cs typeface="Microsoft Sans Serif"/>
              </a:rPr>
              <a:t>SpaceX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 </a:t>
            </a:r>
            <a:r>
              <a:rPr lang="en-US" sz="2000" spc="35" dirty="0">
                <a:latin typeface="Abadi" panose="020B0604020104020204" pitchFamily="34" charset="0"/>
                <a:cs typeface="Microsoft Sans Serif"/>
              </a:rPr>
              <a:t>API: </a:t>
            </a:r>
            <a:r>
              <a:rPr lang="en-US" sz="2000" spc="90" dirty="0" err="1">
                <a:latin typeface="Abadi" panose="020B0604020104020204" pitchFamily="34" charset="0"/>
                <a:cs typeface="Microsoft Sans Serif"/>
              </a:rPr>
              <a:t>FlightNumber</a:t>
            </a:r>
            <a:r>
              <a:rPr lang="en-US" sz="2000" spc="90" dirty="0">
                <a:latin typeface="Abadi" panose="020B0604020104020204" pitchFamily="34" charset="0"/>
                <a:cs typeface="Microsoft Sans Serif"/>
              </a:rPr>
              <a:t>, </a:t>
            </a:r>
            <a:r>
              <a:rPr lang="en-US" sz="2000" spc="25" dirty="0">
                <a:latin typeface="Abadi" panose="020B0604020104020204" pitchFamily="34" charset="0"/>
                <a:cs typeface="Microsoft Sans Serif"/>
              </a:rPr>
              <a:t>Date, </a:t>
            </a:r>
            <a:r>
              <a:rPr lang="en-US" sz="2000" spc="50" dirty="0" err="1">
                <a:latin typeface="Abadi" panose="020B0604020104020204" pitchFamily="34" charset="0"/>
                <a:cs typeface="Microsoft Sans Serif"/>
              </a:rPr>
              <a:t>BoosterVersion</a:t>
            </a:r>
            <a:r>
              <a:rPr lang="en-US" sz="2000" spc="50" dirty="0">
                <a:latin typeface="Abadi" panose="020B0604020104020204" pitchFamily="34" charset="0"/>
                <a:cs typeface="Microsoft Sans Serif"/>
              </a:rPr>
              <a:t>, </a:t>
            </a:r>
            <a:r>
              <a:rPr lang="en-US" sz="2000" spc="-5" dirty="0" err="1">
                <a:latin typeface="Abadi" panose="020B0604020104020204" pitchFamily="34" charset="0"/>
                <a:cs typeface="Microsoft Sans Serif"/>
              </a:rPr>
              <a:t>PayloadMass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, </a:t>
            </a:r>
            <a:r>
              <a:rPr lang="en-US" sz="2000" spc="140" dirty="0">
                <a:latin typeface="Abadi" panose="020B0604020104020204" pitchFamily="34" charset="0"/>
                <a:cs typeface="Microsoft Sans Serif"/>
              </a:rPr>
              <a:t>Orbit, </a:t>
            </a:r>
            <a:r>
              <a:rPr lang="en-US" sz="2000" spc="65" dirty="0" err="1">
                <a:latin typeface="Abadi" panose="020B0604020104020204" pitchFamily="34" charset="0"/>
                <a:cs typeface="Microsoft Sans Serif"/>
              </a:rPr>
              <a:t>LaunchSite</a:t>
            </a:r>
            <a:r>
              <a:rPr lang="en-US" sz="2000" spc="65" dirty="0">
                <a:latin typeface="Abadi" panose="020B0604020104020204" pitchFamily="34" charset="0"/>
                <a:cs typeface="Microsoft Sans Serif"/>
              </a:rPr>
              <a:t>, </a:t>
            </a:r>
            <a:r>
              <a:rPr lang="en-US" sz="20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5" dirty="0">
                <a:latin typeface="Abadi" panose="020B0604020104020204" pitchFamily="34" charset="0"/>
                <a:cs typeface="Microsoft Sans Serif"/>
              </a:rPr>
              <a:t>Outcome,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65" dirty="0">
                <a:latin typeface="Abadi" panose="020B0604020104020204" pitchFamily="34" charset="0"/>
                <a:cs typeface="Microsoft Sans Serif"/>
              </a:rPr>
              <a:t>Flights,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35" dirty="0" err="1">
                <a:latin typeface="Abadi" panose="020B0604020104020204" pitchFamily="34" charset="0"/>
                <a:cs typeface="Microsoft Sans Serif"/>
              </a:rPr>
              <a:t>GridFins</a:t>
            </a:r>
            <a:r>
              <a:rPr lang="en-US" sz="2000" spc="35" dirty="0">
                <a:latin typeface="Abadi" panose="020B0604020104020204" pitchFamily="34" charset="0"/>
                <a:cs typeface="Microsoft Sans Serif"/>
              </a:rPr>
              <a:t>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Reused,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0" dirty="0">
                <a:latin typeface="Abadi" panose="020B0604020104020204" pitchFamily="34" charset="0"/>
                <a:cs typeface="Microsoft Sans Serif"/>
              </a:rPr>
              <a:t>Legs,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50" dirty="0" err="1">
                <a:latin typeface="Abadi" panose="020B0604020104020204" pitchFamily="34" charset="0"/>
                <a:cs typeface="Microsoft Sans Serif"/>
              </a:rPr>
              <a:t>LandingPad</a:t>
            </a:r>
            <a:r>
              <a:rPr lang="en-US" sz="2000" spc="50" dirty="0">
                <a:latin typeface="Abadi" panose="020B0604020104020204" pitchFamily="34" charset="0"/>
                <a:cs typeface="Microsoft Sans Serif"/>
              </a:rPr>
              <a:t>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65" dirty="0">
                <a:latin typeface="Abadi" panose="020B0604020104020204" pitchFamily="34" charset="0"/>
                <a:cs typeface="Microsoft Sans Serif"/>
              </a:rPr>
              <a:t>Block,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55" dirty="0" err="1">
                <a:latin typeface="Abadi" panose="020B0604020104020204" pitchFamily="34" charset="0"/>
                <a:cs typeface="Microsoft Sans Serif"/>
              </a:rPr>
              <a:t>ReusedCount</a:t>
            </a:r>
            <a:r>
              <a:rPr lang="en-US" sz="2000" spc="55" dirty="0">
                <a:latin typeface="Abadi" panose="020B0604020104020204" pitchFamily="34" charset="0"/>
                <a:cs typeface="Microsoft Sans Serif"/>
              </a:rPr>
              <a:t>, </a:t>
            </a:r>
            <a:r>
              <a:rPr lang="en-US" sz="2000" spc="-9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5" dirty="0">
                <a:latin typeface="Abadi" panose="020B0604020104020204" pitchFamily="34" charset="0"/>
                <a:cs typeface="Microsoft Sans Serif"/>
              </a:rPr>
              <a:t>Serial,</a:t>
            </a:r>
            <a:r>
              <a:rPr lang="en-US" sz="20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14" dirty="0">
                <a:latin typeface="Abadi" panose="020B0604020104020204" pitchFamily="34" charset="0"/>
                <a:cs typeface="Microsoft Sans Serif"/>
              </a:rPr>
              <a:t>Longitude,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10" dirty="0">
                <a:latin typeface="Abadi" panose="020B0604020104020204" pitchFamily="34" charset="0"/>
                <a:cs typeface="Microsoft Sans Serif"/>
              </a:rPr>
              <a:t>Latitude </a:t>
            </a:r>
            <a:r>
              <a:rPr lang="en-US" sz="2000" spc="90" dirty="0"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75" dirty="0">
                <a:latin typeface="Abadi" panose="020B0604020104020204" pitchFamily="34" charset="0"/>
                <a:cs typeface="Microsoft Sans Serif"/>
              </a:rPr>
              <a:t>Columns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05" dirty="0">
                <a:latin typeface="Abadi" panose="020B0604020104020204" pitchFamily="34" charset="0"/>
                <a:cs typeface="Microsoft Sans Serif"/>
              </a:rPr>
              <a:t>are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15" dirty="0">
                <a:latin typeface="Abadi" panose="020B0604020104020204" pitchFamily="34" charset="0"/>
                <a:cs typeface="Microsoft Sans Serif"/>
              </a:rPr>
              <a:t>obtained</a:t>
            </a:r>
            <a:r>
              <a:rPr lang="en-US" sz="20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35" dirty="0">
                <a:latin typeface="Abadi" panose="020B0604020104020204" pitchFamily="34" charset="0"/>
                <a:cs typeface="Microsoft Sans Serif"/>
              </a:rPr>
              <a:t>by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75" dirty="0">
                <a:latin typeface="Abadi" panose="020B0604020104020204" pitchFamily="34" charset="0"/>
                <a:cs typeface="Microsoft Sans Serif"/>
              </a:rPr>
              <a:t>using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60" dirty="0">
                <a:latin typeface="Abadi" panose="020B0604020104020204" pitchFamily="34" charset="0"/>
                <a:cs typeface="Microsoft Sans Serif"/>
              </a:rPr>
              <a:t>Wikipedia</a:t>
            </a:r>
            <a:r>
              <a:rPr lang="en-US"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00" dirty="0">
                <a:latin typeface="Abadi" panose="020B0604020104020204" pitchFamily="34" charset="0"/>
                <a:cs typeface="Microsoft Sans Serif"/>
              </a:rPr>
              <a:t>Web</a:t>
            </a:r>
            <a:r>
              <a:rPr lang="en-US" sz="20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65" dirty="0">
                <a:latin typeface="Abadi" panose="020B0604020104020204" pitchFamily="34" charset="0"/>
                <a:cs typeface="Microsoft Sans Serif"/>
              </a:rPr>
              <a:t>Scraping: </a:t>
            </a:r>
            <a:r>
              <a:rPr lang="en-US" sz="2000" spc="100" dirty="0">
                <a:latin typeface="Abadi" panose="020B0604020104020204" pitchFamily="34" charset="0"/>
                <a:cs typeface="Microsoft Sans Serif"/>
              </a:rPr>
              <a:t>Flight</a:t>
            </a:r>
            <a:r>
              <a:rPr lang="en-US"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0" dirty="0">
                <a:latin typeface="Abadi" panose="020B0604020104020204" pitchFamily="34" charset="0"/>
                <a:cs typeface="Microsoft Sans Serif"/>
              </a:rPr>
              <a:t>No.,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60" dirty="0">
                <a:latin typeface="Abadi" panose="020B0604020104020204" pitchFamily="34" charset="0"/>
                <a:cs typeface="Microsoft Sans Serif"/>
              </a:rPr>
              <a:t>site,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Payload,</a:t>
            </a:r>
            <a:r>
              <a:rPr lang="en-US"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5" dirty="0" err="1">
                <a:latin typeface="Abadi" panose="020B0604020104020204" pitchFamily="34" charset="0"/>
                <a:cs typeface="Microsoft Sans Serif"/>
              </a:rPr>
              <a:t>PayloadMass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40" dirty="0">
                <a:latin typeface="Abadi" panose="020B0604020104020204" pitchFamily="34" charset="0"/>
                <a:cs typeface="Microsoft Sans Serif"/>
              </a:rPr>
              <a:t>Orbit,</a:t>
            </a:r>
            <a:r>
              <a:rPr lang="en-US"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0" dirty="0">
                <a:latin typeface="Abadi" panose="020B0604020104020204" pitchFamily="34" charset="0"/>
                <a:cs typeface="Microsoft Sans Serif"/>
              </a:rPr>
              <a:t>Customer,</a:t>
            </a:r>
            <a:r>
              <a:rPr lang="en-US"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80" dirty="0">
                <a:latin typeface="Abadi" panose="020B0604020104020204" pitchFamily="34" charset="0"/>
                <a:cs typeface="Microsoft Sans Serif"/>
              </a:rPr>
              <a:t>Launch </a:t>
            </a:r>
            <a:r>
              <a:rPr lang="en-US" sz="2000" spc="-9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50" dirty="0">
                <a:latin typeface="Abadi" panose="020B0604020104020204" pitchFamily="34" charset="0"/>
                <a:cs typeface="Microsoft Sans Serif"/>
              </a:rPr>
              <a:t>outcome,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Abadi" panose="020B0604020104020204" pitchFamily="34" charset="0"/>
                <a:cs typeface="Microsoft Sans Serif"/>
              </a:rPr>
              <a:t>Version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40" dirty="0">
                <a:latin typeface="Abadi" panose="020B0604020104020204" pitchFamily="34" charset="0"/>
                <a:cs typeface="Microsoft Sans Serif"/>
              </a:rPr>
              <a:t>Booster,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7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110" dirty="0">
                <a:latin typeface="Abadi" panose="020B0604020104020204" pitchFamily="34" charset="0"/>
                <a:cs typeface="Microsoft Sans Serif"/>
              </a:rPr>
              <a:t>landing,</a:t>
            </a:r>
            <a:r>
              <a:rPr lang="en-US"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25" dirty="0">
                <a:latin typeface="Abadi" panose="020B0604020104020204" pitchFamily="34" charset="0"/>
                <a:cs typeface="Microsoft Sans Serif"/>
              </a:rPr>
              <a:t>Date,</a:t>
            </a:r>
            <a:r>
              <a:rPr lang="en-US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40" dirty="0">
                <a:latin typeface="Abadi" panose="020B0604020104020204" pitchFamily="34" charset="0"/>
                <a:cs typeface="Microsoft Sans Serif"/>
              </a:rPr>
              <a:t>Time.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0" indent="0" algn="just">
              <a:buNone/>
            </a:pP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679" y="640290"/>
            <a:ext cx="6874510" cy="5002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1097285" y="1807088"/>
            <a:ext cx="1335789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 </a:t>
            </a:r>
            <a:r>
              <a:rPr sz="1577" spc="6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rocket</a:t>
            </a:r>
            <a:r>
              <a:rPr sz="1577" spc="-91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launch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SpaceX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15" dirty="0">
                <a:latin typeface="Microsoft Sans Serif"/>
                <a:cs typeface="Microsoft Sans Serif"/>
              </a:rPr>
              <a:t>API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05148" y="1548666"/>
            <a:ext cx="2088590" cy="160851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1295" marR="116289" indent="-385" algn="ctr">
              <a:lnSpc>
                <a:spcPct val="111500"/>
              </a:lnSpc>
              <a:spcBef>
                <a:spcPts val="45"/>
              </a:spcBef>
            </a:pPr>
            <a:r>
              <a:rPr sz="1577" spc="91" dirty="0">
                <a:latin typeface="Microsoft Sans Serif"/>
                <a:cs typeface="Microsoft Sans Serif"/>
              </a:rPr>
              <a:t>Decoding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response </a:t>
            </a:r>
            <a:r>
              <a:rPr sz="1577" spc="109" dirty="0">
                <a:latin typeface="Microsoft Sans Serif"/>
                <a:cs typeface="Microsoft Sans Serif"/>
              </a:rPr>
              <a:t>content </a:t>
            </a:r>
            <a:r>
              <a:rPr sz="1577" spc="112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using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2" dirty="0">
                <a:latin typeface="Courier New"/>
                <a:cs typeface="Courier New"/>
              </a:rPr>
              <a:t>.json()</a:t>
            </a:r>
            <a:r>
              <a:rPr sz="1577" spc="-567" dirty="0">
                <a:latin typeface="Courier New"/>
                <a:cs typeface="Courier New"/>
              </a:rPr>
              <a:t> </a:t>
            </a:r>
            <a:r>
              <a:rPr sz="1577" spc="64" dirty="0">
                <a:latin typeface="Microsoft Sans Serif"/>
                <a:cs typeface="Microsoft Sans Serif"/>
              </a:rPr>
              <a:t>and  </a:t>
            </a:r>
            <a:r>
              <a:rPr sz="1577" spc="106" dirty="0">
                <a:latin typeface="Microsoft Sans Serif"/>
                <a:cs typeface="Microsoft Sans Serif"/>
              </a:rPr>
              <a:t>turning </a:t>
            </a:r>
            <a:r>
              <a:rPr sz="1577" spc="112" dirty="0">
                <a:latin typeface="Microsoft Sans Serif"/>
                <a:cs typeface="Microsoft Sans Serif"/>
              </a:rPr>
              <a:t>it </a:t>
            </a:r>
            <a:r>
              <a:rPr sz="1577" spc="103" dirty="0">
                <a:latin typeface="Microsoft Sans Serif"/>
                <a:cs typeface="Microsoft Sans Serif"/>
              </a:rPr>
              <a:t>into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using</a:t>
            </a:r>
            <a:endParaRPr sz="1577">
              <a:latin typeface="Microsoft Sans Serif"/>
              <a:cs typeface="Microsoft Sans Serif"/>
            </a:endParaRPr>
          </a:p>
          <a:p>
            <a:pPr algn="ctr">
              <a:lnSpc>
                <a:spcPts val="1874"/>
              </a:lnSpc>
            </a:pPr>
            <a:r>
              <a:rPr sz="1577" spc="12" dirty="0">
                <a:latin typeface="Courier New"/>
                <a:cs typeface="Courier New"/>
              </a:rPr>
              <a:t>.json_normalize()</a:t>
            </a:r>
            <a:endParaRPr sz="1577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84389" y="1537430"/>
            <a:ext cx="1898368" cy="160089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</a:t>
            </a:r>
            <a:r>
              <a:rPr sz="1577" spc="-8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needed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information about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69" dirty="0">
                <a:latin typeface="Microsoft Sans Serif"/>
                <a:cs typeface="Microsoft Sans Serif"/>
              </a:rPr>
              <a:t>launches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SpaceX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15" dirty="0">
                <a:latin typeface="Microsoft Sans Serif"/>
                <a:cs typeface="Microsoft Sans Serif"/>
              </a:rPr>
              <a:t>API</a:t>
            </a:r>
            <a:endParaRPr sz="1577">
              <a:latin typeface="Microsoft Sans Serif"/>
              <a:cs typeface="Microsoft Sans Serif"/>
            </a:endParaRPr>
          </a:p>
          <a:p>
            <a:pPr marL="104352" marR="99732" algn="ctr">
              <a:lnSpc>
                <a:spcPct val="111000"/>
              </a:lnSpc>
            </a:pP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94" dirty="0">
                <a:latin typeface="Microsoft Sans Serif"/>
                <a:cs typeface="Microsoft Sans Serif"/>
              </a:rPr>
              <a:t>applying </a:t>
            </a:r>
            <a:r>
              <a:rPr sz="1577" spc="97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custom</a:t>
            </a:r>
            <a:r>
              <a:rPr sz="1577" spc="-76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functions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532742" y="1941918"/>
            <a:ext cx="177014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7" dirty="0">
                <a:latin typeface="Microsoft Sans Serif"/>
                <a:cs typeface="Microsoft Sans Serif"/>
              </a:rPr>
              <a:t>Constructing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we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have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obtained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384213" y="4703083"/>
            <a:ext cx="2067026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670603" y="4440915"/>
            <a:ext cx="1725859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Filtering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only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include </a:t>
            </a:r>
            <a:r>
              <a:rPr sz="1577" spc="49" dirty="0">
                <a:latin typeface="Microsoft Sans Serif"/>
                <a:cs typeface="Microsoft Sans Serif"/>
              </a:rPr>
              <a:t>Falcon </a:t>
            </a:r>
            <a:r>
              <a:rPr sz="1577" spc="149" dirty="0">
                <a:latin typeface="Microsoft Sans Serif"/>
                <a:cs typeface="Microsoft Sans Serif"/>
              </a:rPr>
              <a:t>9 </a:t>
            </a:r>
            <a:r>
              <a:rPr sz="1577" spc="152" dirty="0">
                <a:latin typeface="Microsoft Sans Serif"/>
                <a:cs typeface="Microsoft Sans Serif"/>
              </a:rPr>
              <a:t> </a:t>
            </a:r>
            <a:r>
              <a:rPr sz="1577" spc="69" dirty="0">
                <a:latin typeface="Microsoft Sans Serif"/>
                <a:cs typeface="Microsoft Sans Serif"/>
              </a:rPr>
              <a:t>launches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742323" y="4306087"/>
            <a:ext cx="1814039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Microsoft Sans Serif"/>
                <a:cs typeface="Microsoft Sans Serif"/>
              </a:rPr>
              <a:t>Replacing </a:t>
            </a:r>
            <a:r>
              <a:rPr sz="1577" spc="76" dirty="0">
                <a:latin typeface="Microsoft Sans Serif"/>
                <a:cs typeface="Microsoft Sans Serif"/>
              </a:rPr>
              <a:t>missing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values </a:t>
            </a:r>
            <a:r>
              <a:rPr sz="1577" spc="118" dirty="0">
                <a:latin typeface="Microsoft Sans Serif"/>
                <a:cs typeface="Microsoft Sans Serif"/>
              </a:rPr>
              <a:t>of </a:t>
            </a:r>
            <a:r>
              <a:rPr sz="1577" spc="42" dirty="0">
                <a:latin typeface="Microsoft Sans Serif"/>
                <a:cs typeface="Microsoft Sans Serif"/>
              </a:rPr>
              <a:t>Payload </a:t>
            </a:r>
            <a:r>
              <a:rPr sz="1577" spc="45" dirty="0">
                <a:latin typeface="Microsoft Sans Serif"/>
                <a:cs typeface="Microsoft Sans Serif"/>
              </a:rPr>
              <a:t> </a:t>
            </a:r>
            <a:r>
              <a:rPr sz="1577" spc="27" dirty="0">
                <a:latin typeface="Microsoft Sans Serif"/>
                <a:cs typeface="Microsoft Sans Serif"/>
              </a:rPr>
              <a:t>Mass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calculated</a:t>
            </a:r>
            <a:r>
              <a:rPr sz="1577" spc="-8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.mean()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this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column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61387" y="4703083"/>
            <a:ext cx="1807878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8" dirty="0">
                <a:latin typeface="Microsoft Sans Serif"/>
                <a:cs typeface="Microsoft Sans Serif"/>
              </a:rPr>
              <a:t>Exporting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Microsoft Sans Serif"/>
                <a:cs typeface="Microsoft Sans Serif"/>
              </a:rPr>
              <a:t>CSV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999" y="640289"/>
            <a:ext cx="7368937" cy="5082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995692" y="1807088"/>
            <a:ext cx="1539103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 </a:t>
            </a:r>
            <a:r>
              <a:rPr sz="1577" spc="69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Falcon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149" dirty="0">
                <a:latin typeface="Microsoft Sans Serif"/>
                <a:cs typeface="Microsoft Sans Serif"/>
              </a:rPr>
              <a:t>9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launch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69" dirty="0">
                <a:latin typeface="Microsoft Sans Serif"/>
                <a:cs typeface="Microsoft Sans Serif"/>
              </a:rPr>
              <a:t>Wikipedia</a:t>
            </a:r>
            <a:endParaRPr sz="1577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545" y="1807089"/>
            <a:ext cx="2053934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73" dirty="0">
                <a:latin typeface="Microsoft Sans Serif"/>
                <a:cs typeface="Microsoft Sans Serif"/>
              </a:rPr>
              <a:t>BeautifulSoup</a:t>
            </a:r>
            <a:r>
              <a:rPr sz="1577" spc="-73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object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36" dirty="0">
                <a:latin typeface="Microsoft Sans Serif"/>
                <a:cs typeface="Microsoft Sans Serif"/>
              </a:rPr>
              <a:t>HTML </a:t>
            </a:r>
            <a:r>
              <a:rPr sz="1577" spc="39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response</a:t>
            </a:r>
            <a:endParaRPr sz="1577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36806" y="1807088"/>
            <a:ext cx="1993479" cy="1062314"/>
          </a:xfrm>
          <a:prstGeom prst="rect">
            <a:avLst/>
          </a:prstGeom>
        </p:spPr>
        <p:txBody>
          <a:bodyPr vert="horz" wrap="square" lIns="0" tIns="33500" rIns="0" bIns="0" rtlCol="0">
            <a:spAutoFit/>
          </a:bodyPr>
          <a:lstStyle/>
          <a:p>
            <a:pPr algn="ctr">
              <a:spcBef>
                <a:spcPts val="263"/>
              </a:spcBef>
            </a:pPr>
            <a:r>
              <a:rPr sz="1577" spc="82" dirty="0">
                <a:latin typeface="Microsoft Sans Serif"/>
                <a:cs typeface="Microsoft Sans Serif"/>
              </a:rPr>
              <a:t>Extracting</a:t>
            </a:r>
            <a:endParaRPr sz="1577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52" dirty="0">
                <a:latin typeface="Microsoft Sans Serif"/>
                <a:cs typeface="Microsoft Sans Serif"/>
              </a:rPr>
              <a:t>all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64" dirty="0">
                <a:latin typeface="Microsoft Sans Serif"/>
                <a:cs typeface="Microsoft Sans Serif"/>
              </a:rPr>
              <a:t>names </a:t>
            </a:r>
            <a:r>
              <a:rPr sz="1577" spc="67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HTML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table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header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2690107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487634" y="3263496"/>
            <a:ext cx="1860247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28075" marR="3081" indent="-320758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Microsoft Sans Serif"/>
                <a:cs typeface="Microsoft Sans Serif"/>
              </a:rPr>
              <a:t>Collecting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79" dirty="0">
                <a:latin typeface="Microsoft Sans Serif"/>
                <a:cs typeface="Microsoft Sans Serif"/>
              </a:rPr>
              <a:t>parsing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HTML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3" dirty="0">
                <a:latin typeface="Microsoft Sans Serif"/>
                <a:cs typeface="Microsoft Sans Serif"/>
              </a:rPr>
              <a:t>tables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6648558" y="4575744"/>
            <a:ext cx="177014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7" dirty="0">
                <a:latin typeface="Microsoft Sans Serif"/>
                <a:cs typeface="Microsoft Sans Serif"/>
              </a:rPr>
              <a:t>Constructing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we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have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obtained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3615840" y="4703083"/>
            <a:ext cx="2067026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861387" y="4703083"/>
            <a:ext cx="1807878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8" dirty="0">
                <a:latin typeface="Microsoft Sans Serif"/>
                <a:cs typeface="Microsoft Sans Serif"/>
              </a:rPr>
              <a:t>Exporting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Microsoft Sans Serif"/>
                <a:cs typeface="Microsoft Sans Serif"/>
              </a:rPr>
              <a:t>CSV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858176" y="2123106"/>
            <a:ext cx="469394" cy="458227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52351" y="4756933"/>
            <a:ext cx="469394" cy="458227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2404</Words>
  <Application>Microsoft Office PowerPoint</Application>
  <PresentationFormat>Widescreen</PresentationFormat>
  <Paragraphs>213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Courier New</vt:lpstr>
      <vt:lpstr>IBM Plex Mono SemiBold</vt:lpstr>
      <vt:lpstr>Microsoft Sans Serif</vt:lpstr>
      <vt:lpstr>Times New Roman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OWAIS UMAIR</cp:lastModifiedBy>
  <cp:revision>224</cp:revision>
  <dcterms:created xsi:type="dcterms:W3CDTF">2021-04-29T18:58:34Z</dcterms:created>
  <dcterms:modified xsi:type="dcterms:W3CDTF">2024-03-24T02:24:19Z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